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67" r:id="rId2"/>
    <p:sldId id="256" r:id="rId3"/>
    <p:sldId id="257" r:id="rId4"/>
    <p:sldId id="258" r:id="rId5"/>
    <p:sldId id="259" r:id="rId6"/>
    <p:sldId id="260" r:id="rId7"/>
    <p:sldId id="261" r:id="rId8"/>
    <p:sldId id="262" r:id="rId9"/>
    <p:sldId id="263" r:id="rId10"/>
    <p:sldId id="264" r:id="rId11"/>
    <p:sldId id="265" r:id="rId12"/>
    <p:sldId id="266" r:id="rId13"/>
    <p:sldId id="268" r:id="rId14"/>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4" d="100"/>
          <a:sy n="74" d="100"/>
        </p:scale>
        <p:origin x="446"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9/11/2024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4B945A-57A9-576C-F327-5DF35586C186}"/>
              </a:ext>
            </a:extLst>
          </p:cNvPr>
          <p:cNvSpPr txBox="1"/>
          <p:nvPr/>
        </p:nvSpPr>
        <p:spPr>
          <a:xfrm>
            <a:off x="789710" y="322118"/>
            <a:ext cx="13009418" cy="5940088"/>
          </a:xfrm>
          <a:prstGeom prst="rect">
            <a:avLst/>
          </a:prstGeom>
          <a:noFill/>
        </p:spPr>
        <p:txBody>
          <a:bodyPr wrap="square" rtlCol="0">
            <a:spAutoFit/>
          </a:bodyPr>
          <a:lstStyle/>
          <a:p>
            <a:r>
              <a:rPr lang="en-US" dirty="0"/>
              <a:t>                             </a:t>
            </a:r>
            <a:r>
              <a:rPr lang="en-US" sz="2000" b="1" dirty="0">
                <a:latin typeface="Times New Roman" panose="02020603050405020304" pitchFamily="18" charset="0"/>
                <a:cs typeface="Times New Roman" panose="02020603050405020304" pitchFamily="18" charset="0"/>
              </a:rPr>
              <a:t>CSA0695-DESIGN AND ANALYSIS OF ALGORITHM FOR OPEN ADDRESSING TECHNIQUES</a:t>
            </a: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                                                    DIVIDE AND CONQUER-VALID PAIR ARRANGEMENTS</a:t>
            </a: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                                                          SIMATS-SAVEETHA SCHOOL OF ENGINEERING</a:t>
            </a:r>
          </a:p>
          <a:p>
            <a:endParaRPr lang="en-US" sz="20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                                                                                   CHENNAI-602105</a:t>
            </a: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Project By                                                                                                                                          Guided By</a:t>
            </a:r>
          </a:p>
          <a:p>
            <a:r>
              <a:rPr lang="en-US" sz="2000" b="1" dirty="0">
                <a:latin typeface="Times New Roman" panose="02020603050405020304" pitchFamily="18" charset="0"/>
                <a:cs typeface="Times New Roman" panose="02020603050405020304" pitchFamily="18" charset="0"/>
              </a:rPr>
              <a:t>P.CHANDANA                                                                                                                                  Dr. R. DHANALAKSHMI</a:t>
            </a:r>
          </a:p>
          <a:p>
            <a:r>
              <a:rPr lang="en-US" sz="2000" b="1" dirty="0">
                <a:latin typeface="Times New Roman" panose="02020603050405020304" pitchFamily="18" charset="0"/>
                <a:cs typeface="Times New Roman" panose="02020603050405020304" pitchFamily="18" charset="0"/>
              </a:rPr>
              <a:t>(192210505)</a:t>
            </a:r>
          </a:p>
          <a:p>
            <a:r>
              <a:rPr lang="en-US" sz="2000" b="1" dirty="0">
                <a:latin typeface="Times New Roman" panose="02020603050405020304" pitchFamily="18" charset="0"/>
                <a:cs typeface="Times New Roman" panose="02020603050405020304" pitchFamily="18" charset="0"/>
              </a:rPr>
              <a:t>CSE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2446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08319" y="2292787"/>
            <a:ext cx="4957643" cy="3643908"/>
          </a:xfrm>
          <a:prstGeom prst="rect">
            <a:avLst/>
          </a:prstGeom>
        </p:spPr>
      </p:pic>
      <p:sp>
        <p:nvSpPr>
          <p:cNvPr id="4" name="Text 0"/>
          <p:cNvSpPr/>
          <p:nvPr/>
        </p:nvSpPr>
        <p:spPr>
          <a:xfrm>
            <a:off x="740093" y="766048"/>
            <a:ext cx="7663815" cy="1321832"/>
          </a:xfrm>
          <a:prstGeom prst="rect">
            <a:avLst/>
          </a:prstGeom>
          <a:noFill/>
          <a:ln/>
        </p:spPr>
        <p:txBody>
          <a:bodyPr wrap="square" lIns="0" tIns="0" rIns="0" bIns="0" rtlCol="0" anchor="t"/>
          <a:lstStyle/>
          <a:p>
            <a:pPr marL="0" indent="0">
              <a:lnSpc>
                <a:spcPts val="5200"/>
              </a:lnSpc>
              <a:buNone/>
            </a:pPr>
            <a:r>
              <a:rPr lang="en-US" sz="4150" b="1" dirty="0">
                <a:solidFill>
                  <a:srgbClr val="333F70"/>
                </a:solidFill>
                <a:latin typeface="Unbounded" pitchFamily="34" charset="0"/>
                <a:ea typeface="Unbounded" pitchFamily="34" charset="-122"/>
                <a:cs typeface="Unbounded" pitchFamily="34" charset="-120"/>
              </a:rPr>
              <a:t>Applications of Valid Arrangements</a:t>
            </a:r>
            <a:endParaRPr lang="en-US" sz="4150" dirty="0"/>
          </a:p>
        </p:txBody>
      </p:sp>
      <p:pic>
        <p:nvPicPr>
          <p:cNvPr id="5" name="Image 2" descr="preencoded.png"/>
          <p:cNvPicPr>
            <a:picLocks noChangeAspect="1"/>
          </p:cNvPicPr>
          <p:nvPr/>
        </p:nvPicPr>
        <p:blipFill>
          <a:blip r:embed="rId5"/>
          <a:stretch>
            <a:fillRect/>
          </a:stretch>
        </p:blipFill>
        <p:spPr>
          <a:xfrm>
            <a:off x="740093" y="2405063"/>
            <a:ext cx="528638" cy="528638"/>
          </a:xfrm>
          <a:prstGeom prst="rect">
            <a:avLst/>
          </a:prstGeom>
        </p:spPr>
      </p:pic>
      <p:sp>
        <p:nvSpPr>
          <p:cNvPr id="6" name="Text 1"/>
          <p:cNvSpPr/>
          <p:nvPr/>
        </p:nvSpPr>
        <p:spPr>
          <a:xfrm>
            <a:off x="740093" y="3145155"/>
            <a:ext cx="2643426" cy="330398"/>
          </a:xfrm>
          <a:prstGeom prst="rect">
            <a:avLst/>
          </a:prstGeom>
          <a:noFill/>
          <a:ln/>
        </p:spPr>
        <p:txBody>
          <a:bodyPr wrap="none" lIns="0" tIns="0" rIns="0" bIns="0" rtlCol="0" anchor="t"/>
          <a:lstStyle/>
          <a:p>
            <a:pPr marL="0" indent="0" algn="l">
              <a:lnSpc>
                <a:spcPts val="2600"/>
              </a:lnSpc>
              <a:buNone/>
            </a:pPr>
            <a:r>
              <a:rPr lang="en-US" sz="2050" b="1" dirty="0">
                <a:solidFill>
                  <a:srgbClr val="333F70"/>
                </a:solidFill>
                <a:latin typeface="Unbounded" pitchFamily="34" charset="0"/>
                <a:ea typeface="Unbounded" pitchFamily="34" charset="-122"/>
                <a:cs typeface="Unbounded" pitchFamily="34" charset="-120"/>
              </a:rPr>
              <a:t>Scheduling</a:t>
            </a:r>
            <a:endParaRPr lang="en-US" sz="2050" dirty="0"/>
          </a:p>
        </p:txBody>
      </p:sp>
      <p:sp>
        <p:nvSpPr>
          <p:cNvPr id="7" name="Text 2"/>
          <p:cNvSpPr/>
          <p:nvPr/>
        </p:nvSpPr>
        <p:spPr>
          <a:xfrm>
            <a:off x="740093" y="3602355"/>
            <a:ext cx="3673316" cy="1014770"/>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Arranging tasks or appointments into pairs based on time constraints and dependencies.</a:t>
            </a:r>
            <a:endParaRPr lang="en-US" sz="1650" dirty="0"/>
          </a:p>
        </p:txBody>
      </p:sp>
      <p:pic>
        <p:nvPicPr>
          <p:cNvPr id="8" name="Image 3" descr="preencoded.png"/>
          <p:cNvPicPr>
            <a:picLocks noChangeAspect="1"/>
          </p:cNvPicPr>
          <p:nvPr/>
        </p:nvPicPr>
        <p:blipFill>
          <a:blip r:embed="rId6"/>
          <a:stretch>
            <a:fillRect/>
          </a:stretch>
        </p:blipFill>
        <p:spPr>
          <a:xfrm>
            <a:off x="4730591" y="2405063"/>
            <a:ext cx="528638" cy="528638"/>
          </a:xfrm>
          <a:prstGeom prst="rect">
            <a:avLst/>
          </a:prstGeom>
        </p:spPr>
      </p:pic>
      <p:sp>
        <p:nvSpPr>
          <p:cNvPr id="9" name="Text 3"/>
          <p:cNvSpPr/>
          <p:nvPr/>
        </p:nvSpPr>
        <p:spPr>
          <a:xfrm>
            <a:off x="4730591" y="3145155"/>
            <a:ext cx="3327559" cy="330398"/>
          </a:xfrm>
          <a:prstGeom prst="rect">
            <a:avLst/>
          </a:prstGeom>
          <a:noFill/>
          <a:ln/>
        </p:spPr>
        <p:txBody>
          <a:bodyPr wrap="none" lIns="0" tIns="0" rIns="0" bIns="0" rtlCol="0" anchor="t"/>
          <a:lstStyle/>
          <a:p>
            <a:pPr marL="0" indent="0" algn="l">
              <a:lnSpc>
                <a:spcPts val="2600"/>
              </a:lnSpc>
              <a:buNone/>
            </a:pPr>
            <a:r>
              <a:rPr lang="en-US" sz="2050" b="1" dirty="0">
                <a:solidFill>
                  <a:srgbClr val="333F70"/>
                </a:solidFill>
                <a:latin typeface="Unbounded" pitchFamily="34" charset="0"/>
                <a:ea typeface="Unbounded" pitchFamily="34" charset="-122"/>
                <a:cs typeface="Unbounded" pitchFamily="34" charset="-120"/>
              </a:rPr>
              <a:t>Resource Allocation</a:t>
            </a:r>
            <a:endParaRPr lang="en-US" sz="2050" dirty="0"/>
          </a:p>
        </p:txBody>
      </p:sp>
      <p:sp>
        <p:nvSpPr>
          <p:cNvPr id="10" name="Text 4"/>
          <p:cNvSpPr/>
          <p:nvPr/>
        </p:nvSpPr>
        <p:spPr>
          <a:xfrm>
            <a:off x="4730591" y="3602355"/>
            <a:ext cx="3673316" cy="1014770"/>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Allocating resources like servers or bandwidth to users in a network based on their requirements.</a:t>
            </a:r>
            <a:endParaRPr lang="en-US" sz="1650" dirty="0"/>
          </a:p>
        </p:txBody>
      </p:sp>
      <p:pic>
        <p:nvPicPr>
          <p:cNvPr id="11" name="Image 4" descr="preencoded.png"/>
          <p:cNvPicPr>
            <a:picLocks noChangeAspect="1"/>
          </p:cNvPicPr>
          <p:nvPr/>
        </p:nvPicPr>
        <p:blipFill>
          <a:blip r:embed="rId7"/>
          <a:stretch>
            <a:fillRect/>
          </a:stretch>
        </p:blipFill>
        <p:spPr>
          <a:xfrm>
            <a:off x="740093" y="5251490"/>
            <a:ext cx="528638" cy="528638"/>
          </a:xfrm>
          <a:prstGeom prst="rect">
            <a:avLst/>
          </a:prstGeom>
        </p:spPr>
      </p:pic>
      <p:sp>
        <p:nvSpPr>
          <p:cNvPr id="12" name="Text 5"/>
          <p:cNvSpPr/>
          <p:nvPr/>
        </p:nvSpPr>
        <p:spPr>
          <a:xfrm>
            <a:off x="740093" y="5991582"/>
            <a:ext cx="2730222" cy="330398"/>
          </a:xfrm>
          <a:prstGeom prst="rect">
            <a:avLst/>
          </a:prstGeom>
          <a:noFill/>
          <a:ln/>
        </p:spPr>
        <p:txBody>
          <a:bodyPr wrap="none" lIns="0" tIns="0" rIns="0" bIns="0" rtlCol="0" anchor="t"/>
          <a:lstStyle/>
          <a:p>
            <a:pPr marL="0" indent="0" algn="l">
              <a:lnSpc>
                <a:spcPts val="2600"/>
              </a:lnSpc>
              <a:buNone/>
            </a:pPr>
            <a:r>
              <a:rPr lang="en-US" sz="2050" b="1" dirty="0">
                <a:solidFill>
                  <a:srgbClr val="333F70"/>
                </a:solidFill>
                <a:latin typeface="Unbounded" pitchFamily="34" charset="0"/>
                <a:ea typeface="Unbounded" pitchFamily="34" charset="-122"/>
                <a:cs typeface="Unbounded" pitchFamily="34" charset="-120"/>
              </a:rPr>
              <a:t>Team Formation</a:t>
            </a:r>
            <a:endParaRPr lang="en-US" sz="2050" dirty="0"/>
          </a:p>
        </p:txBody>
      </p:sp>
      <p:sp>
        <p:nvSpPr>
          <p:cNvPr id="13" name="Text 6"/>
          <p:cNvSpPr/>
          <p:nvPr/>
        </p:nvSpPr>
        <p:spPr>
          <a:xfrm>
            <a:off x="740093" y="6448782"/>
            <a:ext cx="3673316" cy="1014770"/>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Matching team members for projects based on their skills and compatibility.</a:t>
            </a:r>
            <a:endParaRPr lang="en-US" sz="1650" dirty="0"/>
          </a:p>
        </p:txBody>
      </p:sp>
      <p:pic>
        <p:nvPicPr>
          <p:cNvPr id="14" name="Image 5" descr="preencoded.png"/>
          <p:cNvPicPr>
            <a:picLocks noChangeAspect="1"/>
          </p:cNvPicPr>
          <p:nvPr/>
        </p:nvPicPr>
        <p:blipFill>
          <a:blip r:embed="rId8"/>
          <a:stretch>
            <a:fillRect/>
          </a:stretch>
        </p:blipFill>
        <p:spPr>
          <a:xfrm>
            <a:off x="4730591" y="5251490"/>
            <a:ext cx="528638" cy="528638"/>
          </a:xfrm>
          <a:prstGeom prst="rect">
            <a:avLst/>
          </a:prstGeom>
        </p:spPr>
      </p:pic>
      <p:sp>
        <p:nvSpPr>
          <p:cNvPr id="15" name="Text 7"/>
          <p:cNvSpPr/>
          <p:nvPr/>
        </p:nvSpPr>
        <p:spPr>
          <a:xfrm>
            <a:off x="4730591" y="5991582"/>
            <a:ext cx="3252788" cy="330398"/>
          </a:xfrm>
          <a:prstGeom prst="rect">
            <a:avLst/>
          </a:prstGeom>
          <a:noFill/>
          <a:ln/>
        </p:spPr>
        <p:txBody>
          <a:bodyPr wrap="none" lIns="0" tIns="0" rIns="0" bIns="0" rtlCol="0" anchor="t"/>
          <a:lstStyle/>
          <a:p>
            <a:pPr marL="0" indent="0" algn="l">
              <a:lnSpc>
                <a:spcPts val="2600"/>
              </a:lnSpc>
              <a:buNone/>
            </a:pPr>
            <a:r>
              <a:rPr lang="en-US" sz="2050" b="1" dirty="0">
                <a:solidFill>
                  <a:srgbClr val="333F70"/>
                </a:solidFill>
                <a:latin typeface="Unbounded" pitchFamily="34" charset="0"/>
                <a:ea typeface="Unbounded" pitchFamily="34" charset="-122"/>
                <a:cs typeface="Unbounded" pitchFamily="34" charset="-120"/>
              </a:rPr>
              <a:t>Game Development</a:t>
            </a:r>
            <a:endParaRPr lang="en-US" sz="2050" dirty="0"/>
          </a:p>
        </p:txBody>
      </p:sp>
      <p:sp>
        <p:nvSpPr>
          <p:cNvPr id="16" name="Text 8"/>
          <p:cNvSpPr/>
          <p:nvPr/>
        </p:nvSpPr>
        <p:spPr>
          <a:xfrm>
            <a:off x="4730591" y="6448782"/>
            <a:ext cx="3673316" cy="1014770"/>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Creating game levels or scenarios where characters or objects need to be paired based on rules and logic.</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386"/>
          </a:xfrm>
          <a:prstGeom prst="rect">
            <a:avLst/>
          </a:prstGeom>
        </p:spPr>
      </p:pic>
      <p:pic>
        <p:nvPicPr>
          <p:cNvPr id="3" name="Image 1" descr="preencoded.png"/>
          <p:cNvPicPr>
            <a:picLocks noChangeAspect="1"/>
          </p:cNvPicPr>
          <p:nvPr/>
        </p:nvPicPr>
        <p:blipFill>
          <a:blip r:embed="rId4"/>
          <a:stretch>
            <a:fillRect/>
          </a:stretch>
        </p:blipFill>
        <p:spPr>
          <a:xfrm>
            <a:off x="268367" y="2469952"/>
            <a:ext cx="4949547" cy="3291483"/>
          </a:xfrm>
          <a:prstGeom prst="rect">
            <a:avLst/>
          </a:prstGeom>
        </p:spPr>
      </p:pic>
      <p:sp>
        <p:nvSpPr>
          <p:cNvPr id="4" name="Text 0"/>
          <p:cNvSpPr/>
          <p:nvPr/>
        </p:nvSpPr>
        <p:spPr>
          <a:xfrm>
            <a:off x="6237803" y="590312"/>
            <a:ext cx="7641193" cy="1341834"/>
          </a:xfrm>
          <a:prstGeom prst="rect">
            <a:avLst/>
          </a:prstGeom>
          <a:noFill/>
          <a:ln/>
        </p:spPr>
        <p:txBody>
          <a:bodyPr wrap="square" lIns="0" tIns="0" rIns="0" bIns="0" rtlCol="0" anchor="t"/>
          <a:lstStyle/>
          <a:p>
            <a:pPr marL="0" indent="0">
              <a:lnSpc>
                <a:spcPts val="5250"/>
              </a:lnSpc>
              <a:buNone/>
            </a:pPr>
            <a:r>
              <a:rPr lang="en-US" sz="4200" b="1" dirty="0">
                <a:solidFill>
                  <a:srgbClr val="333F70"/>
                </a:solidFill>
                <a:latin typeface="Unbounded" pitchFamily="34" charset="0"/>
                <a:ea typeface="Unbounded" pitchFamily="34" charset="-122"/>
                <a:cs typeface="Unbounded" pitchFamily="34" charset="-120"/>
              </a:rPr>
              <a:t>Challenges in Finding Valid Arrangements</a:t>
            </a:r>
            <a:endParaRPr lang="en-US" sz="4200" dirty="0"/>
          </a:p>
        </p:txBody>
      </p:sp>
      <p:sp>
        <p:nvSpPr>
          <p:cNvPr id="5" name="Shape 1"/>
          <p:cNvSpPr/>
          <p:nvPr/>
        </p:nvSpPr>
        <p:spPr>
          <a:xfrm>
            <a:off x="6237803" y="2495550"/>
            <a:ext cx="483037" cy="483037"/>
          </a:xfrm>
          <a:prstGeom prst="roundRect">
            <a:avLst>
              <a:gd name="adj" fmla="val 18668"/>
            </a:avLst>
          </a:prstGeom>
          <a:solidFill>
            <a:srgbClr val="D6F5EE"/>
          </a:solidFill>
          <a:ln w="7620">
            <a:solidFill>
              <a:srgbClr val="BCDBD4"/>
            </a:solidFill>
            <a:prstDash val="solid"/>
          </a:ln>
        </p:spPr>
      </p:sp>
      <p:sp>
        <p:nvSpPr>
          <p:cNvPr id="6" name="Text 2"/>
          <p:cNvSpPr/>
          <p:nvPr/>
        </p:nvSpPr>
        <p:spPr>
          <a:xfrm>
            <a:off x="6395561" y="2576036"/>
            <a:ext cx="167521" cy="322064"/>
          </a:xfrm>
          <a:prstGeom prst="rect">
            <a:avLst/>
          </a:prstGeom>
          <a:noFill/>
          <a:ln/>
        </p:spPr>
        <p:txBody>
          <a:bodyPr wrap="none" lIns="0" tIns="0" rIns="0" bIns="0" rtlCol="0" anchor="t"/>
          <a:lstStyle/>
          <a:p>
            <a:pPr marL="0" indent="0" algn="ctr">
              <a:lnSpc>
                <a:spcPts val="2500"/>
              </a:lnSpc>
              <a:buNone/>
            </a:pPr>
            <a:r>
              <a:rPr lang="en-US" sz="2500" b="1" dirty="0">
                <a:solidFill>
                  <a:srgbClr val="333F70"/>
                </a:solidFill>
                <a:latin typeface="Unbounded" pitchFamily="34" charset="0"/>
                <a:ea typeface="Unbounded" pitchFamily="34" charset="-122"/>
                <a:cs typeface="Unbounded" pitchFamily="34" charset="-120"/>
              </a:rPr>
              <a:t>1</a:t>
            </a:r>
            <a:endParaRPr lang="en-US" sz="2500" dirty="0"/>
          </a:p>
        </p:txBody>
      </p:sp>
      <p:sp>
        <p:nvSpPr>
          <p:cNvPr id="7" name="Text 3"/>
          <p:cNvSpPr/>
          <p:nvPr/>
        </p:nvSpPr>
        <p:spPr>
          <a:xfrm>
            <a:off x="6935510" y="2495550"/>
            <a:ext cx="3015615" cy="670798"/>
          </a:xfrm>
          <a:prstGeom prst="rect">
            <a:avLst/>
          </a:prstGeom>
          <a:noFill/>
          <a:ln/>
        </p:spPr>
        <p:txBody>
          <a:bodyPr wrap="square" lIns="0" tIns="0" rIns="0" bIns="0" rtlCol="0" anchor="t"/>
          <a:lstStyle/>
          <a:p>
            <a:pPr marL="0" indent="0">
              <a:lnSpc>
                <a:spcPts val="2600"/>
              </a:lnSpc>
              <a:buNone/>
            </a:pPr>
            <a:r>
              <a:rPr lang="en-US" sz="2100" b="1" dirty="0">
                <a:solidFill>
                  <a:srgbClr val="333F70"/>
                </a:solidFill>
                <a:latin typeface="Unbounded" pitchFamily="34" charset="0"/>
                <a:ea typeface="Unbounded" pitchFamily="34" charset="-122"/>
                <a:cs typeface="Unbounded" pitchFamily="34" charset="-120"/>
              </a:rPr>
              <a:t>Constraint Complexity</a:t>
            </a:r>
            <a:endParaRPr lang="en-US" sz="2100" dirty="0"/>
          </a:p>
        </p:txBody>
      </p:sp>
      <p:sp>
        <p:nvSpPr>
          <p:cNvPr id="8" name="Text 4"/>
          <p:cNvSpPr/>
          <p:nvPr/>
        </p:nvSpPr>
        <p:spPr>
          <a:xfrm>
            <a:off x="6935510" y="3295055"/>
            <a:ext cx="3015615" cy="1373505"/>
          </a:xfrm>
          <a:prstGeom prst="rect">
            <a:avLst/>
          </a:prstGeom>
          <a:noFill/>
          <a:ln/>
        </p:spPr>
        <p:txBody>
          <a:bodyPr wrap="square" lIns="0" tIns="0" rIns="0" bIns="0" rtlCol="0" anchor="t"/>
          <a:lstStyle/>
          <a:p>
            <a:pPr marL="0" indent="0">
              <a:lnSpc>
                <a:spcPts val="2700"/>
              </a:lnSpc>
              <a:buNone/>
            </a:pPr>
            <a:r>
              <a:rPr lang="en-US" sz="1650" dirty="0">
                <a:solidFill>
                  <a:srgbClr val="333F70"/>
                </a:solidFill>
                <a:latin typeface="Open Sans" pitchFamily="34" charset="0"/>
                <a:ea typeface="Open Sans" pitchFamily="34" charset="-122"/>
                <a:cs typeface="Open Sans" pitchFamily="34" charset="-120"/>
              </a:rPr>
              <a:t>The complexity of constraints can significantly affect the difficulty of finding valid arrangements.</a:t>
            </a:r>
            <a:endParaRPr lang="en-US" sz="1650" dirty="0"/>
          </a:p>
        </p:txBody>
      </p:sp>
      <p:sp>
        <p:nvSpPr>
          <p:cNvPr id="9" name="Shape 5"/>
          <p:cNvSpPr/>
          <p:nvPr/>
        </p:nvSpPr>
        <p:spPr>
          <a:xfrm>
            <a:off x="10165794" y="2495550"/>
            <a:ext cx="483037" cy="483037"/>
          </a:xfrm>
          <a:prstGeom prst="roundRect">
            <a:avLst>
              <a:gd name="adj" fmla="val 18668"/>
            </a:avLst>
          </a:prstGeom>
          <a:solidFill>
            <a:srgbClr val="D6F5EE"/>
          </a:solidFill>
          <a:ln w="7620">
            <a:solidFill>
              <a:srgbClr val="BCDBD4"/>
            </a:solidFill>
            <a:prstDash val="solid"/>
          </a:ln>
        </p:spPr>
      </p:sp>
      <p:sp>
        <p:nvSpPr>
          <p:cNvPr id="10" name="Text 6"/>
          <p:cNvSpPr/>
          <p:nvPr/>
        </p:nvSpPr>
        <p:spPr>
          <a:xfrm>
            <a:off x="10272832" y="2576036"/>
            <a:ext cx="268843" cy="322064"/>
          </a:xfrm>
          <a:prstGeom prst="rect">
            <a:avLst/>
          </a:prstGeom>
          <a:noFill/>
          <a:ln/>
        </p:spPr>
        <p:txBody>
          <a:bodyPr wrap="none" lIns="0" tIns="0" rIns="0" bIns="0" rtlCol="0" anchor="t"/>
          <a:lstStyle/>
          <a:p>
            <a:pPr marL="0" indent="0" algn="ctr">
              <a:lnSpc>
                <a:spcPts val="2500"/>
              </a:lnSpc>
              <a:buNone/>
            </a:pPr>
            <a:r>
              <a:rPr lang="en-US" sz="2500" b="1" dirty="0">
                <a:solidFill>
                  <a:srgbClr val="333F70"/>
                </a:solidFill>
                <a:latin typeface="Unbounded" pitchFamily="34" charset="0"/>
                <a:ea typeface="Unbounded" pitchFamily="34" charset="-122"/>
                <a:cs typeface="Unbounded" pitchFamily="34" charset="-120"/>
              </a:rPr>
              <a:t>2</a:t>
            </a:r>
            <a:endParaRPr lang="en-US" sz="2500" dirty="0"/>
          </a:p>
        </p:txBody>
      </p:sp>
      <p:sp>
        <p:nvSpPr>
          <p:cNvPr id="11" name="Text 7"/>
          <p:cNvSpPr/>
          <p:nvPr/>
        </p:nvSpPr>
        <p:spPr>
          <a:xfrm>
            <a:off x="10863501" y="2495550"/>
            <a:ext cx="2697956" cy="335399"/>
          </a:xfrm>
          <a:prstGeom prst="rect">
            <a:avLst/>
          </a:prstGeom>
          <a:noFill/>
          <a:ln/>
        </p:spPr>
        <p:txBody>
          <a:bodyPr wrap="none" lIns="0" tIns="0" rIns="0" bIns="0" rtlCol="0" anchor="t"/>
          <a:lstStyle/>
          <a:p>
            <a:pPr marL="0" indent="0">
              <a:lnSpc>
                <a:spcPts val="2600"/>
              </a:lnSpc>
              <a:buNone/>
            </a:pPr>
            <a:r>
              <a:rPr lang="en-US" sz="2100" b="1" dirty="0">
                <a:solidFill>
                  <a:srgbClr val="333F70"/>
                </a:solidFill>
                <a:latin typeface="Unbounded" pitchFamily="34" charset="0"/>
                <a:ea typeface="Unbounded" pitchFamily="34" charset="-122"/>
                <a:cs typeface="Unbounded" pitchFamily="34" charset="-120"/>
              </a:rPr>
              <a:t>Large Input Size</a:t>
            </a:r>
            <a:endParaRPr lang="en-US" sz="2100" dirty="0"/>
          </a:p>
        </p:txBody>
      </p:sp>
      <p:sp>
        <p:nvSpPr>
          <p:cNvPr id="12" name="Text 8"/>
          <p:cNvSpPr/>
          <p:nvPr/>
        </p:nvSpPr>
        <p:spPr>
          <a:xfrm>
            <a:off x="10863501" y="2959656"/>
            <a:ext cx="3015615" cy="1373505"/>
          </a:xfrm>
          <a:prstGeom prst="rect">
            <a:avLst/>
          </a:prstGeom>
          <a:noFill/>
          <a:ln/>
        </p:spPr>
        <p:txBody>
          <a:bodyPr wrap="square" lIns="0" tIns="0" rIns="0" bIns="0" rtlCol="0" anchor="t"/>
          <a:lstStyle/>
          <a:p>
            <a:pPr marL="0" indent="0">
              <a:lnSpc>
                <a:spcPts val="2700"/>
              </a:lnSpc>
              <a:buNone/>
            </a:pPr>
            <a:r>
              <a:rPr lang="en-US" sz="1650" dirty="0">
                <a:solidFill>
                  <a:srgbClr val="333F70"/>
                </a:solidFill>
                <a:latin typeface="Open Sans" pitchFamily="34" charset="0"/>
                <a:ea typeface="Open Sans" pitchFamily="34" charset="-122"/>
                <a:cs typeface="Open Sans" pitchFamily="34" charset="-120"/>
              </a:rPr>
              <a:t>Dealing with large numbers of objects and constraints can lead to computational challenges.</a:t>
            </a:r>
            <a:endParaRPr lang="en-US" sz="1650" dirty="0"/>
          </a:p>
        </p:txBody>
      </p:sp>
      <p:sp>
        <p:nvSpPr>
          <p:cNvPr id="13" name="Shape 9"/>
          <p:cNvSpPr/>
          <p:nvPr/>
        </p:nvSpPr>
        <p:spPr>
          <a:xfrm>
            <a:off x="6237803" y="5124688"/>
            <a:ext cx="483037" cy="483037"/>
          </a:xfrm>
          <a:prstGeom prst="roundRect">
            <a:avLst>
              <a:gd name="adj" fmla="val 18668"/>
            </a:avLst>
          </a:prstGeom>
          <a:solidFill>
            <a:srgbClr val="D6F5EE"/>
          </a:solidFill>
          <a:ln w="7620">
            <a:solidFill>
              <a:srgbClr val="BCDBD4"/>
            </a:solidFill>
            <a:prstDash val="solid"/>
          </a:ln>
        </p:spPr>
      </p:sp>
      <p:sp>
        <p:nvSpPr>
          <p:cNvPr id="14" name="Text 10"/>
          <p:cNvSpPr/>
          <p:nvPr/>
        </p:nvSpPr>
        <p:spPr>
          <a:xfrm>
            <a:off x="6344245" y="5205174"/>
            <a:ext cx="270153" cy="322064"/>
          </a:xfrm>
          <a:prstGeom prst="rect">
            <a:avLst/>
          </a:prstGeom>
          <a:noFill/>
          <a:ln/>
        </p:spPr>
        <p:txBody>
          <a:bodyPr wrap="none" lIns="0" tIns="0" rIns="0" bIns="0" rtlCol="0" anchor="t"/>
          <a:lstStyle/>
          <a:p>
            <a:pPr marL="0" indent="0" algn="ctr">
              <a:lnSpc>
                <a:spcPts val="2500"/>
              </a:lnSpc>
              <a:buNone/>
            </a:pPr>
            <a:r>
              <a:rPr lang="en-US" sz="2500" b="1" dirty="0">
                <a:solidFill>
                  <a:srgbClr val="333F70"/>
                </a:solidFill>
                <a:latin typeface="Unbounded" pitchFamily="34" charset="0"/>
                <a:ea typeface="Unbounded" pitchFamily="34" charset="-122"/>
                <a:cs typeface="Unbounded" pitchFamily="34" charset="-120"/>
              </a:rPr>
              <a:t>3</a:t>
            </a:r>
            <a:endParaRPr lang="en-US" sz="2500" dirty="0"/>
          </a:p>
        </p:txBody>
      </p:sp>
      <p:sp>
        <p:nvSpPr>
          <p:cNvPr id="15" name="Text 11"/>
          <p:cNvSpPr/>
          <p:nvPr/>
        </p:nvSpPr>
        <p:spPr>
          <a:xfrm>
            <a:off x="6935510" y="5124688"/>
            <a:ext cx="3015615" cy="670798"/>
          </a:xfrm>
          <a:prstGeom prst="rect">
            <a:avLst/>
          </a:prstGeom>
          <a:noFill/>
          <a:ln/>
        </p:spPr>
        <p:txBody>
          <a:bodyPr wrap="square" lIns="0" tIns="0" rIns="0" bIns="0" rtlCol="0" anchor="t"/>
          <a:lstStyle/>
          <a:p>
            <a:pPr marL="0" indent="0">
              <a:lnSpc>
                <a:spcPts val="2600"/>
              </a:lnSpc>
              <a:buNone/>
            </a:pPr>
            <a:r>
              <a:rPr lang="en-US" sz="2100" b="1" dirty="0">
                <a:solidFill>
                  <a:srgbClr val="333F70"/>
                </a:solidFill>
                <a:latin typeface="Unbounded" pitchFamily="34" charset="0"/>
                <a:ea typeface="Unbounded" pitchFamily="34" charset="-122"/>
                <a:cs typeface="Unbounded" pitchFamily="34" charset="-120"/>
              </a:rPr>
              <a:t>Dynamic Constraints</a:t>
            </a:r>
            <a:endParaRPr lang="en-US" sz="2100" dirty="0"/>
          </a:p>
        </p:txBody>
      </p:sp>
      <p:sp>
        <p:nvSpPr>
          <p:cNvPr id="16" name="Text 12"/>
          <p:cNvSpPr/>
          <p:nvPr/>
        </p:nvSpPr>
        <p:spPr>
          <a:xfrm>
            <a:off x="6935510" y="5924193"/>
            <a:ext cx="3015615" cy="1373505"/>
          </a:xfrm>
          <a:prstGeom prst="rect">
            <a:avLst/>
          </a:prstGeom>
          <a:noFill/>
          <a:ln/>
        </p:spPr>
        <p:txBody>
          <a:bodyPr wrap="square" lIns="0" tIns="0" rIns="0" bIns="0" rtlCol="0" anchor="t"/>
          <a:lstStyle/>
          <a:p>
            <a:pPr marL="0" indent="0">
              <a:lnSpc>
                <a:spcPts val="2700"/>
              </a:lnSpc>
              <a:buNone/>
            </a:pPr>
            <a:r>
              <a:rPr lang="en-US" sz="1650" dirty="0">
                <a:solidFill>
                  <a:srgbClr val="333F70"/>
                </a:solidFill>
                <a:latin typeface="Open Sans" pitchFamily="34" charset="0"/>
                <a:ea typeface="Open Sans" pitchFamily="34" charset="-122"/>
                <a:cs typeface="Open Sans" pitchFamily="34" charset="-120"/>
              </a:rPr>
              <a:t>Adapting to changes in constraints over time requires algorithms that can handle dynamic updates.</a:t>
            </a:r>
            <a:endParaRPr lang="en-US" sz="1650" dirty="0"/>
          </a:p>
        </p:txBody>
      </p:sp>
      <p:sp>
        <p:nvSpPr>
          <p:cNvPr id="17" name="Shape 13"/>
          <p:cNvSpPr/>
          <p:nvPr/>
        </p:nvSpPr>
        <p:spPr>
          <a:xfrm>
            <a:off x="10165794" y="5124688"/>
            <a:ext cx="483037" cy="483037"/>
          </a:xfrm>
          <a:prstGeom prst="roundRect">
            <a:avLst>
              <a:gd name="adj" fmla="val 18668"/>
            </a:avLst>
          </a:prstGeom>
          <a:solidFill>
            <a:srgbClr val="D6F5EE"/>
          </a:solidFill>
          <a:ln w="7620">
            <a:solidFill>
              <a:srgbClr val="BCDBD4"/>
            </a:solidFill>
            <a:prstDash val="solid"/>
          </a:ln>
        </p:spPr>
      </p:sp>
      <p:sp>
        <p:nvSpPr>
          <p:cNvPr id="18" name="Text 14"/>
          <p:cNvSpPr/>
          <p:nvPr/>
        </p:nvSpPr>
        <p:spPr>
          <a:xfrm>
            <a:off x="10268664" y="5205174"/>
            <a:ext cx="277297" cy="322064"/>
          </a:xfrm>
          <a:prstGeom prst="rect">
            <a:avLst/>
          </a:prstGeom>
          <a:noFill/>
          <a:ln/>
        </p:spPr>
        <p:txBody>
          <a:bodyPr wrap="none" lIns="0" tIns="0" rIns="0" bIns="0" rtlCol="0" anchor="t"/>
          <a:lstStyle/>
          <a:p>
            <a:pPr marL="0" indent="0" algn="ctr">
              <a:lnSpc>
                <a:spcPts val="2500"/>
              </a:lnSpc>
              <a:buNone/>
            </a:pPr>
            <a:r>
              <a:rPr lang="en-US" sz="2500" b="1" dirty="0">
                <a:solidFill>
                  <a:srgbClr val="333F70"/>
                </a:solidFill>
                <a:latin typeface="Unbounded" pitchFamily="34" charset="0"/>
                <a:ea typeface="Unbounded" pitchFamily="34" charset="-122"/>
                <a:cs typeface="Unbounded" pitchFamily="34" charset="-120"/>
              </a:rPr>
              <a:t>4</a:t>
            </a:r>
            <a:endParaRPr lang="en-US" sz="2500" dirty="0"/>
          </a:p>
        </p:txBody>
      </p:sp>
      <p:sp>
        <p:nvSpPr>
          <p:cNvPr id="19" name="Text 15"/>
          <p:cNvSpPr/>
          <p:nvPr/>
        </p:nvSpPr>
        <p:spPr>
          <a:xfrm>
            <a:off x="10863501" y="5124688"/>
            <a:ext cx="3015615" cy="670798"/>
          </a:xfrm>
          <a:prstGeom prst="rect">
            <a:avLst/>
          </a:prstGeom>
          <a:noFill/>
          <a:ln/>
        </p:spPr>
        <p:txBody>
          <a:bodyPr wrap="square" lIns="0" tIns="0" rIns="0" bIns="0" rtlCol="0" anchor="t"/>
          <a:lstStyle/>
          <a:p>
            <a:pPr marL="0" indent="0">
              <a:lnSpc>
                <a:spcPts val="2600"/>
              </a:lnSpc>
              <a:buNone/>
            </a:pPr>
            <a:r>
              <a:rPr lang="en-US" sz="2100" b="1" dirty="0">
                <a:solidFill>
                  <a:srgbClr val="333F70"/>
                </a:solidFill>
                <a:latin typeface="Unbounded" pitchFamily="34" charset="0"/>
                <a:ea typeface="Unbounded" pitchFamily="34" charset="-122"/>
                <a:cs typeface="Unbounded" pitchFamily="34" charset="-120"/>
              </a:rPr>
              <a:t>Optimization Goals</a:t>
            </a:r>
            <a:endParaRPr lang="en-US" sz="2100" dirty="0"/>
          </a:p>
        </p:txBody>
      </p:sp>
      <p:sp>
        <p:nvSpPr>
          <p:cNvPr id="20" name="Text 16"/>
          <p:cNvSpPr/>
          <p:nvPr/>
        </p:nvSpPr>
        <p:spPr>
          <a:xfrm>
            <a:off x="10863501" y="5924193"/>
            <a:ext cx="3015615" cy="1716881"/>
          </a:xfrm>
          <a:prstGeom prst="rect">
            <a:avLst/>
          </a:prstGeom>
          <a:noFill/>
          <a:ln/>
        </p:spPr>
        <p:txBody>
          <a:bodyPr wrap="square" lIns="0" tIns="0" rIns="0" bIns="0" rtlCol="0" anchor="t"/>
          <a:lstStyle/>
          <a:p>
            <a:pPr marL="0" indent="0">
              <a:lnSpc>
                <a:spcPts val="2700"/>
              </a:lnSpc>
              <a:buNone/>
            </a:pPr>
            <a:r>
              <a:rPr lang="en-US" sz="1650" dirty="0">
                <a:solidFill>
                  <a:srgbClr val="333F70"/>
                </a:solidFill>
                <a:latin typeface="Open Sans" pitchFamily="34" charset="0"/>
                <a:ea typeface="Open Sans" pitchFamily="34" charset="-122"/>
                <a:cs typeface="Open Sans" pitchFamily="34" charset="-120"/>
              </a:rPr>
              <a:t>Finding not just any valid arrangement, but the best arrangement based on specific optimization criteria can be complex.</a:t>
            </a:r>
            <a:endParaRPr lang="en-US" sz="16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7413" y="2316718"/>
            <a:ext cx="4971574" cy="3596164"/>
          </a:xfrm>
          <a:prstGeom prst="rect">
            <a:avLst/>
          </a:prstGeom>
        </p:spPr>
      </p:pic>
      <p:sp>
        <p:nvSpPr>
          <p:cNvPr id="4" name="Text 0"/>
          <p:cNvSpPr/>
          <p:nvPr/>
        </p:nvSpPr>
        <p:spPr>
          <a:xfrm>
            <a:off x="6206847" y="894755"/>
            <a:ext cx="7703106" cy="1286589"/>
          </a:xfrm>
          <a:prstGeom prst="rect">
            <a:avLst/>
          </a:prstGeom>
          <a:noFill/>
          <a:ln/>
        </p:spPr>
        <p:txBody>
          <a:bodyPr wrap="square" lIns="0" tIns="0" rIns="0" bIns="0" rtlCol="0" anchor="t"/>
          <a:lstStyle/>
          <a:p>
            <a:pPr marL="0" indent="0">
              <a:lnSpc>
                <a:spcPts val="5050"/>
              </a:lnSpc>
              <a:buNone/>
            </a:pPr>
            <a:r>
              <a:rPr lang="en-US" sz="4050" b="1" dirty="0">
                <a:solidFill>
                  <a:srgbClr val="333F70"/>
                </a:solidFill>
                <a:latin typeface="Unbounded" pitchFamily="34" charset="0"/>
                <a:ea typeface="Unbounded" pitchFamily="34" charset="-122"/>
                <a:cs typeface="Unbounded" pitchFamily="34" charset="-120"/>
              </a:rPr>
              <a:t>Conclusion and Key Takeaways</a:t>
            </a:r>
            <a:endParaRPr lang="en-US" sz="4050" dirty="0"/>
          </a:p>
        </p:txBody>
      </p:sp>
      <p:sp>
        <p:nvSpPr>
          <p:cNvPr id="5" name="Shape 1"/>
          <p:cNvSpPr/>
          <p:nvPr/>
        </p:nvSpPr>
        <p:spPr>
          <a:xfrm>
            <a:off x="6206847" y="2721650"/>
            <a:ext cx="463153" cy="463153"/>
          </a:xfrm>
          <a:prstGeom prst="roundRect">
            <a:avLst>
              <a:gd name="adj" fmla="val 18668"/>
            </a:avLst>
          </a:prstGeom>
          <a:solidFill>
            <a:srgbClr val="D6F5EE"/>
          </a:solidFill>
          <a:ln w="7620">
            <a:solidFill>
              <a:srgbClr val="BCDBD4"/>
            </a:solidFill>
            <a:prstDash val="solid"/>
          </a:ln>
        </p:spPr>
      </p:sp>
      <p:sp>
        <p:nvSpPr>
          <p:cNvPr id="6" name="Text 2"/>
          <p:cNvSpPr/>
          <p:nvPr/>
        </p:nvSpPr>
        <p:spPr>
          <a:xfrm>
            <a:off x="6358057" y="2798802"/>
            <a:ext cx="160615" cy="308848"/>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1</a:t>
            </a:r>
            <a:endParaRPr lang="en-US" sz="2400" dirty="0"/>
          </a:p>
        </p:txBody>
      </p:sp>
      <p:sp>
        <p:nvSpPr>
          <p:cNvPr id="7" name="Text 3"/>
          <p:cNvSpPr/>
          <p:nvPr/>
        </p:nvSpPr>
        <p:spPr>
          <a:xfrm>
            <a:off x="6875859" y="2721650"/>
            <a:ext cx="2573179" cy="32158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Importance</a:t>
            </a:r>
            <a:endParaRPr lang="en-US" sz="2000" dirty="0"/>
          </a:p>
        </p:txBody>
      </p:sp>
      <p:sp>
        <p:nvSpPr>
          <p:cNvPr id="8" name="Text 4"/>
          <p:cNvSpPr/>
          <p:nvPr/>
        </p:nvSpPr>
        <p:spPr>
          <a:xfrm>
            <a:off x="6875859" y="3166705"/>
            <a:ext cx="3079671" cy="1317308"/>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Finding valid arrangements is a fundamental problem with wide-ranging applications in various domains.</a:t>
            </a:r>
            <a:endParaRPr lang="en-US" sz="1600" dirty="0"/>
          </a:p>
        </p:txBody>
      </p:sp>
      <p:sp>
        <p:nvSpPr>
          <p:cNvPr id="9" name="Shape 5"/>
          <p:cNvSpPr/>
          <p:nvPr/>
        </p:nvSpPr>
        <p:spPr>
          <a:xfrm>
            <a:off x="10161389" y="2721650"/>
            <a:ext cx="463153" cy="463153"/>
          </a:xfrm>
          <a:prstGeom prst="roundRect">
            <a:avLst>
              <a:gd name="adj" fmla="val 18668"/>
            </a:avLst>
          </a:prstGeom>
          <a:solidFill>
            <a:srgbClr val="D6F5EE"/>
          </a:solidFill>
          <a:ln w="7620">
            <a:solidFill>
              <a:srgbClr val="BCDBD4"/>
            </a:solidFill>
            <a:prstDash val="solid"/>
          </a:ln>
        </p:spPr>
      </p:sp>
      <p:sp>
        <p:nvSpPr>
          <p:cNvPr id="10" name="Text 6"/>
          <p:cNvSpPr/>
          <p:nvPr/>
        </p:nvSpPr>
        <p:spPr>
          <a:xfrm>
            <a:off x="10264021" y="2798802"/>
            <a:ext cx="257889" cy="308848"/>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2</a:t>
            </a:r>
            <a:endParaRPr lang="en-US" sz="2400" dirty="0"/>
          </a:p>
        </p:txBody>
      </p:sp>
      <p:sp>
        <p:nvSpPr>
          <p:cNvPr id="11" name="Text 7"/>
          <p:cNvSpPr/>
          <p:nvPr/>
        </p:nvSpPr>
        <p:spPr>
          <a:xfrm>
            <a:off x="10830401" y="2721650"/>
            <a:ext cx="3079671" cy="643176"/>
          </a:xfrm>
          <a:prstGeom prst="rect">
            <a:avLst/>
          </a:prstGeom>
          <a:noFill/>
          <a:ln/>
        </p:spPr>
        <p:txBody>
          <a:bodyPr wrap="squar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Algorithm Development</a:t>
            </a:r>
            <a:endParaRPr lang="en-US" sz="2000" dirty="0"/>
          </a:p>
        </p:txBody>
      </p:sp>
      <p:sp>
        <p:nvSpPr>
          <p:cNvPr id="12" name="Text 8"/>
          <p:cNvSpPr/>
          <p:nvPr/>
        </p:nvSpPr>
        <p:spPr>
          <a:xfrm>
            <a:off x="10830401" y="3488293"/>
            <a:ext cx="3079671" cy="1317308"/>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Efficient algorithms are crucial for solving this problem, especially when dealing with large-scale instances.</a:t>
            </a:r>
            <a:endParaRPr lang="en-US" sz="1600" dirty="0"/>
          </a:p>
        </p:txBody>
      </p:sp>
      <p:sp>
        <p:nvSpPr>
          <p:cNvPr id="13" name="Shape 9"/>
          <p:cNvSpPr/>
          <p:nvPr/>
        </p:nvSpPr>
        <p:spPr>
          <a:xfrm>
            <a:off x="6206847" y="5243036"/>
            <a:ext cx="463153" cy="463153"/>
          </a:xfrm>
          <a:prstGeom prst="roundRect">
            <a:avLst>
              <a:gd name="adj" fmla="val 18668"/>
            </a:avLst>
          </a:prstGeom>
          <a:solidFill>
            <a:srgbClr val="D6F5EE"/>
          </a:solidFill>
          <a:ln w="7620">
            <a:solidFill>
              <a:srgbClr val="BCDBD4"/>
            </a:solidFill>
            <a:prstDash val="solid"/>
          </a:ln>
        </p:spPr>
      </p:sp>
      <p:sp>
        <p:nvSpPr>
          <p:cNvPr id="14" name="Text 10"/>
          <p:cNvSpPr/>
          <p:nvPr/>
        </p:nvSpPr>
        <p:spPr>
          <a:xfrm>
            <a:off x="6308884" y="5320189"/>
            <a:ext cx="259080" cy="308848"/>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3</a:t>
            </a:r>
            <a:endParaRPr lang="en-US" sz="2400" dirty="0"/>
          </a:p>
        </p:txBody>
      </p:sp>
      <p:sp>
        <p:nvSpPr>
          <p:cNvPr id="15" name="Text 11"/>
          <p:cNvSpPr/>
          <p:nvPr/>
        </p:nvSpPr>
        <p:spPr>
          <a:xfrm>
            <a:off x="6875859" y="5243036"/>
            <a:ext cx="2815590" cy="32158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Future Directions</a:t>
            </a:r>
            <a:endParaRPr lang="en-US" sz="2000" dirty="0"/>
          </a:p>
        </p:txBody>
      </p:sp>
      <p:sp>
        <p:nvSpPr>
          <p:cNvPr id="16" name="Text 12"/>
          <p:cNvSpPr/>
          <p:nvPr/>
        </p:nvSpPr>
        <p:spPr>
          <a:xfrm>
            <a:off x="6875859" y="5688092"/>
            <a:ext cx="3079671" cy="1317308"/>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Further research is needed to address challenges related to dynamic constraints, scalability, and optimization.</a:t>
            </a:r>
            <a:endParaRPr lang="en-US" sz="1600" dirty="0"/>
          </a:p>
        </p:txBody>
      </p:sp>
      <p:sp>
        <p:nvSpPr>
          <p:cNvPr id="17" name="Shape 13"/>
          <p:cNvSpPr/>
          <p:nvPr/>
        </p:nvSpPr>
        <p:spPr>
          <a:xfrm>
            <a:off x="10161389" y="5243036"/>
            <a:ext cx="463153" cy="463153"/>
          </a:xfrm>
          <a:prstGeom prst="roundRect">
            <a:avLst>
              <a:gd name="adj" fmla="val 18668"/>
            </a:avLst>
          </a:prstGeom>
          <a:solidFill>
            <a:srgbClr val="D6F5EE"/>
          </a:solidFill>
          <a:ln w="7620">
            <a:solidFill>
              <a:srgbClr val="BCDBD4"/>
            </a:solidFill>
            <a:prstDash val="solid"/>
          </a:ln>
        </p:spPr>
      </p:sp>
      <p:sp>
        <p:nvSpPr>
          <p:cNvPr id="18" name="Text 14"/>
          <p:cNvSpPr/>
          <p:nvPr/>
        </p:nvSpPr>
        <p:spPr>
          <a:xfrm>
            <a:off x="10259973" y="5320189"/>
            <a:ext cx="265867" cy="308848"/>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4</a:t>
            </a:r>
            <a:endParaRPr lang="en-US" sz="2400" dirty="0"/>
          </a:p>
        </p:txBody>
      </p:sp>
      <p:sp>
        <p:nvSpPr>
          <p:cNvPr id="19" name="Text 15"/>
          <p:cNvSpPr/>
          <p:nvPr/>
        </p:nvSpPr>
        <p:spPr>
          <a:xfrm>
            <a:off x="10830401" y="5243036"/>
            <a:ext cx="2573179" cy="32158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Impact</a:t>
            </a:r>
            <a:endParaRPr lang="en-US" sz="2000" dirty="0"/>
          </a:p>
        </p:txBody>
      </p:sp>
      <p:sp>
        <p:nvSpPr>
          <p:cNvPr id="20" name="Text 16"/>
          <p:cNvSpPr/>
          <p:nvPr/>
        </p:nvSpPr>
        <p:spPr>
          <a:xfrm>
            <a:off x="10830401" y="5688092"/>
            <a:ext cx="3079671" cy="1646634"/>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This research provides valuable insights and potential solutions for improving efficiency and effectiveness in real-world applications.</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Stock Illustrations – 67,308 Thank You Stock Illustrations,  Vectors &amp; Clipart - Dreamstime">
            <a:extLst>
              <a:ext uri="{FF2B5EF4-FFF2-40B4-BE49-F238E27FC236}">
                <a16:creationId xmlns:a16="http://schemas.microsoft.com/office/drawing/2014/main" id="{A8D03B2B-8DB6-DB2D-F7C1-814358701C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972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488" y="2335649"/>
            <a:ext cx="4919305" cy="3558302"/>
          </a:xfrm>
          <a:prstGeom prst="rect">
            <a:avLst/>
          </a:prstGeom>
        </p:spPr>
      </p:pic>
      <p:sp>
        <p:nvSpPr>
          <p:cNvPr id="4" name="Text 0"/>
          <p:cNvSpPr/>
          <p:nvPr/>
        </p:nvSpPr>
        <p:spPr>
          <a:xfrm>
            <a:off x="793790" y="1914644"/>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333F70"/>
                </a:solidFill>
                <a:latin typeface="Unbounded" pitchFamily="34" charset="0"/>
                <a:ea typeface="Unbounded" pitchFamily="34" charset="-122"/>
                <a:cs typeface="Unbounded" pitchFamily="34" charset="-120"/>
              </a:rPr>
              <a:t>Valid Pair Arrangements</a:t>
            </a:r>
            <a:endParaRPr lang="en-US" sz="6150" dirty="0"/>
          </a:p>
        </p:txBody>
      </p:sp>
      <p:sp>
        <p:nvSpPr>
          <p:cNvPr id="5" name="Text 1"/>
          <p:cNvSpPr/>
          <p:nvPr/>
        </p:nvSpPr>
        <p:spPr>
          <a:xfrm>
            <a:off x="793790" y="421124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This project focuses on finding valid arrangements of pairs, exploring the complexities and potential applications of this problem. The aim is to develop efficient algorithms and analyze the challenges associated with determining valid configurations.</a:t>
            </a:r>
            <a:endParaRPr lang="en-US" sz="1750" dirty="0"/>
          </a:p>
        </p:txBody>
      </p:sp>
      <p:sp>
        <p:nvSpPr>
          <p:cNvPr id="6" name="Shape 2"/>
          <p:cNvSpPr/>
          <p:nvPr/>
        </p:nvSpPr>
        <p:spPr>
          <a:xfrm>
            <a:off x="793790" y="5934908"/>
            <a:ext cx="362903" cy="362903"/>
          </a:xfrm>
          <a:prstGeom prst="roundRect">
            <a:avLst>
              <a:gd name="adj" fmla="val 25194296"/>
            </a:avLst>
          </a:prstGeom>
          <a:noFill/>
          <a:ln w="7620">
            <a:solidFill>
              <a:srgbClr val="FFFFFF"/>
            </a:solidFill>
            <a:prstDash val="solid"/>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84013"/>
          </a:xfrm>
          <a:prstGeom prst="rect">
            <a:avLst/>
          </a:prstGeom>
        </p:spPr>
      </p:pic>
      <p:pic>
        <p:nvPicPr>
          <p:cNvPr id="3" name="Image 1" descr="preencoded.png"/>
          <p:cNvPicPr>
            <a:picLocks noChangeAspect="1"/>
          </p:cNvPicPr>
          <p:nvPr/>
        </p:nvPicPr>
        <p:blipFill>
          <a:blip r:embed="rId4"/>
          <a:stretch>
            <a:fillRect/>
          </a:stretch>
        </p:blipFill>
        <p:spPr>
          <a:xfrm>
            <a:off x="6281499" y="258366"/>
            <a:ext cx="2067282" cy="2067282"/>
          </a:xfrm>
          <a:prstGeom prst="rect">
            <a:avLst/>
          </a:prstGeom>
        </p:spPr>
      </p:pic>
      <p:sp>
        <p:nvSpPr>
          <p:cNvPr id="4" name="Text 0"/>
          <p:cNvSpPr/>
          <p:nvPr/>
        </p:nvSpPr>
        <p:spPr>
          <a:xfrm>
            <a:off x="723543" y="3319463"/>
            <a:ext cx="6381155" cy="646033"/>
          </a:xfrm>
          <a:prstGeom prst="rect">
            <a:avLst/>
          </a:prstGeom>
          <a:noFill/>
          <a:ln/>
        </p:spPr>
        <p:txBody>
          <a:bodyPr wrap="none" lIns="0" tIns="0" rIns="0" bIns="0" rtlCol="0" anchor="t"/>
          <a:lstStyle/>
          <a:p>
            <a:pPr marL="0" indent="0">
              <a:lnSpc>
                <a:spcPts val="5050"/>
              </a:lnSpc>
              <a:buNone/>
            </a:pPr>
            <a:r>
              <a:rPr lang="en-US" sz="4050" b="1" dirty="0">
                <a:solidFill>
                  <a:srgbClr val="333F70"/>
                </a:solidFill>
                <a:latin typeface="Unbounded" pitchFamily="34" charset="0"/>
                <a:ea typeface="Unbounded" pitchFamily="34" charset="-122"/>
                <a:cs typeface="Unbounded" pitchFamily="34" charset="-120"/>
              </a:rPr>
              <a:t>Problem Statement</a:t>
            </a:r>
            <a:endParaRPr lang="en-US" sz="4050" dirty="0"/>
          </a:p>
        </p:txBody>
      </p:sp>
      <p:sp>
        <p:nvSpPr>
          <p:cNvPr id="5" name="Shape 1"/>
          <p:cNvSpPr/>
          <p:nvPr/>
        </p:nvSpPr>
        <p:spPr>
          <a:xfrm>
            <a:off x="723543" y="4508063"/>
            <a:ext cx="465058" cy="465058"/>
          </a:xfrm>
          <a:prstGeom prst="roundRect">
            <a:avLst>
              <a:gd name="adj" fmla="val 18670"/>
            </a:avLst>
          </a:prstGeom>
          <a:solidFill>
            <a:srgbClr val="D6F5EE"/>
          </a:solidFill>
          <a:ln w="7620">
            <a:solidFill>
              <a:srgbClr val="BCDBD4"/>
            </a:solidFill>
            <a:prstDash val="solid"/>
          </a:ln>
        </p:spPr>
      </p:sp>
      <p:sp>
        <p:nvSpPr>
          <p:cNvPr id="6" name="Text 2"/>
          <p:cNvSpPr/>
          <p:nvPr/>
        </p:nvSpPr>
        <p:spPr>
          <a:xfrm>
            <a:off x="875348" y="4585573"/>
            <a:ext cx="161330" cy="310039"/>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1</a:t>
            </a:r>
            <a:endParaRPr lang="en-US" sz="2400" dirty="0"/>
          </a:p>
        </p:txBody>
      </p:sp>
      <p:sp>
        <p:nvSpPr>
          <p:cNvPr id="7" name="Text 3"/>
          <p:cNvSpPr/>
          <p:nvPr/>
        </p:nvSpPr>
        <p:spPr>
          <a:xfrm>
            <a:off x="1395293" y="4508063"/>
            <a:ext cx="2584013" cy="32289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Definition</a:t>
            </a:r>
            <a:endParaRPr lang="en-US" sz="2000" dirty="0"/>
          </a:p>
        </p:txBody>
      </p:sp>
      <p:sp>
        <p:nvSpPr>
          <p:cNvPr id="8" name="Text 4"/>
          <p:cNvSpPr/>
          <p:nvPr/>
        </p:nvSpPr>
        <p:spPr>
          <a:xfrm>
            <a:off x="1395293" y="4954905"/>
            <a:ext cx="5816560" cy="661273"/>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Given a set of objects, determine if they can be arranged into pairs where each object belongs to exactly one pair.</a:t>
            </a:r>
            <a:endParaRPr lang="en-US" sz="1600" dirty="0"/>
          </a:p>
        </p:txBody>
      </p:sp>
      <p:sp>
        <p:nvSpPr>
          <p:cNvPr id="9" name="Shape 5"/>
          <p:cNvSpPr/>
          <p:nvPr/>
        </p:nvSpPr>
        <p:spPr>
          <a:xfrm>
            <a:off x="7418546" y="4508063"/>
            <a:ext cx="465058" cy="465058"/>
          </a:xfrm>
          <a:prstGeom prst="roundRect">
            <a:avLst>
              <a:gd name="adj" fmla="val 18670"/>
            </a:avLst>
          </a:prstGeom>
          <a:solidFill>
            <a:srgbClr val="D6F5EE"/>
          </a:solidFill>
          <a:ln w="7620">
            <a:solidFill>
              <a:srgbClr val="BCDBD4"/>
            </a:solidFill>
            <a:prstDash val="solid"/>
          </a:ln>
        </p:spPr>
      </p:sp>
      <p:sp>
        <p:nvSpPr>
          <p:cNvPr id="10" name="Text 6"/>
          <p:cNvSpPr/>
          <p:nvPr/>
        </p:nvSpPr>
        <p:spPr>
          <a:xfrm>
            <a:off x="7521535" y="4585573"/>
            <a:ext cx="258961" cy="310039"/>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2</a:t>
            </a:r>
            <a:endParaRPr lang="en-US" sz="2400" dirty="0"/>
          </a:p>
        </p:txBody>
      </p:sp>
      <p:sp>
        <p:nvSpPr>
          <p:cNvPr id="11" name="Text 7"/>
          <p:cNvSpPr/>
          <p:nvPr/>
        </p:nvSpPr>
        <p:spPr>
          <a:xfrm>
            <a:off x="8090297" y="4508063"/>
            <a:ext cx="2584013" cy="32289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Constraints</a:t>
            </a:r>
            <a:endParaRPr lang="en-US" sz="2000" dirty="0"/>
          </a:p>
        </p:txBody>
      </p:sp>
      <p:sp>
        <p:nvSpPr>
          <p:cNvPr id="12" name="Text 8"/>
          <p:cNvSpPr/>
          <p:nvPr/>
        </p:nvSpPr>
        <p:spPr>
          <a:xfrm>
            <a:off x="8090297" y="4954905"/>
            <a:ext cx="5816560" cy="991910"/>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The arrangement must satisfy specific constraints, such as compatibility between objects or the order in which they are paired.</a:t>
            </a:r>
            <a:endParaRPr lang="en-US" sz="1600" dirty="0"/>
          </a:p>
        </p:txBody>
      </p:sp>
      <p:sp>
        <p:nvSpPr>
          <p:cNvPr id="13" name="Shape 9"/>
          <p:cNvSpPr/>
          <p:nvPr/>
        </p:nvSpPr>
        <p:spPr>
          <a:xfrm>
            <a:off x="723543" y="6386036"/>
            <a:ext cx="465058" cy="465058"/>
          </a:xfrm>
          <a:prstGeom prst="roundRect">
            <a:avLst>
              <a:gd name="adj" fmla="val 18670"/>
            </a:avLst>
          </a:prstGeom>
          <a:solidFill>
            <a:srgbClr val="D6F5EE"/>
          </a:solidFill>
          <a:ln w="7620">
            <a:solidFill>
              <a:srgbClr val="BCDBD4"/>
            </a:solidFill>
            <a:prstDash val="solid"/>
          </a:ln>
        </p:spPr>
      </p:sp>
      <p:sp>
        <p:nvSpPr>
          <p:cNvPr id="14" name="Text 10"/>
          <p:cNvSpPr/>
          <p:nvPr/>
        </p:nvSpPr>
        <p:spPr>
          <a:xfrm>
            <a:off x="825937" y="6463546"/>
            <a:ext cx="260152" cy="310039"/>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3</a:t>
            </a:r>
            <a:endParaRPr lang="en-US" sz="2400" dirty="0"/>
          </a:p>
        </p:txBody>
      </p:sp>
      <p:sp>
        <p:nvSpPr>
          <p:cNvPr id="15" name="Text 11"/>
          <p:cNvSpPr/>
          <p:nvPr/>
        </p:nvSpPr>
        <p:spPr>
          <a:xfrm>
            <a:off x="1395293" y="6386036"/>
            <a:ext cx="2584013" cy="32289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Applications</a:t>
            </a:r>
            <a:endParaRPr lang="en-US" sz="2000" dirty="0"/>
          </a:p>
        </p:txBody>
      </p:sp>
      <p:sp>
        <p:nvSpPr>
          <p:cNvPr id="16" name="Text 12"/>
          <p:cNvSpPr/>
          <p:nvPr/>
        </p:nvSpPr>
        <p:spPr>
          <a:xfrm>
            <a:off x="1395293" y="6832878"/>
            <a:ext cx="5816560" cy="661273"/>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This problem has applications in fields like resource allocation, scheduling, and computer networking.</a:t>
            </a:r>
            <a:endParaRPr lang="en-US" sz="1600" dirty="0"/>
          </a:p>
        </p:txBody>
      </p:sp>
      <p:sp>
        <p:nvSpPr>
          <p:cNvPr id="17" name="Shape 13"/>
          <p:cNvSpPr/>
          <p:nvPr/>
        </p:nvSpPr>
        <p:spPr>
          <a:xfrm>
            <a:off x="7418546" y="6386036"/>
            <a:ext cx="465058" cy="465058"/>
          </a:xfrm>
          <a:prstGeom prst="roundRect">
            <a:avLst>
              <a:gd name="adj" fmla="val 18670"/>
            </a:avLst>
          </a:prstGeom>
          <a:solidFill>
            <a:srgbClr val="D6F5EE"/>
          </a:solidFill>
          <a:ln w="7620">
            <a:solidFill>
              <a:srgbClr val="BCDBD4"/>
            </a:solidFill>
            <a:prstDash val="solid"/>
          </a:ln>
        </p:spPr>
      </p:sp>
      <p:sp>
        <p:nvSpPr>
          <p:cNvPr id="18" name="Text 14"/>
          <p:cNvSpPr/>
          <p:nvPr/>
        </p:nvSpPr>
        <p:spPr>
          <a:xfrm>
            <a:off x="7517487" y="6463546"/>
            <a:ext cx="267057" cy="310039"/>
          </a:xfrm>
          <a:prstGeom prst="rect">
            <a:avLst/>
          </a:prstGeom>
          <a:noFill/>
          <a:ln/>
        </p:spPr>
        <p:txBody>
          <a:bodyPr wrap="none" lIns="0" tIns="0" rIns="0" bIns="0" rtlCol="0" anchor="t"/>
          <a:lstStyle/>
          <a:p>
            <a:pPr marL="0" indent="0" algn="ctr">
              <a:lnSpc>
                <a:spcPts val="2400"/>
              </a:lnSpc>
              <a:buNone/>
            </a:pPr>
            <a:r>
              <a:rPr lang="en-US" sz="2400" b="1" dirty="0">
                <a:solidFill>
                  <a:srgbClr val="333F70"/>
                </a:solidFill>
                <a:latin typeface="Unbounded" pitchFamily="34" charset="0"/>
                <a:ea typeface="Unbounded" pitchFamily="34" charset="-122"/>
                <a:cs typeface="Unbounded" pitchFamily="34" charset="-120"/>
              </a:rPr>
              <a:t>4</a:t>
            </a:r>
            <a:endParaRPr lang="en-US" sz="2400" dirty="0"/>
          </a:p>
        </p:txBody>
      </p:sp>
      <p:sp>
        <p:nvSpPr>
          <p:cNvPr id="19" name="Text 15"/>
          <p:cNvSpPr/>
          <p:nvPr/>
        </p:nvSpPr>
        <p:spPr>
          <a:xfrm>
            <a:off x="8090297" y="6386036"/>
            <a:ext cx="2584013" cy="322898"/>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Example</a:t>
            </a:r>
            <a:endParaRPr lang="en-US" sz="2000" dirty="0"/>
          </a:p>
        </p:txBody>
      </p:sp>
      <p:sp>
        <p:nvSpPr>
          <p:cNvPr id="20" name="Text 16"/>
          <p:cNvSpPr/>
          <p:nvPr/>
        </p:nvSpPr>
        <p:spPr>
          <a:xfrm>
            <a:off x="8090297" y="6832878"/>
            <a:ext cx="5816560" cy="661273"/>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Arranging people for a dance competition where each person must be partnered with one other person.</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66273"/>
          </a:xfrm>
          <a:prstGeom prst="rect">
            <a:avLst/>
          </a:prstGeom>
        </p:spPr>
      </p:pic>
      <p:pic>
        <p:nvPicPr>
          <p:cNvPr id="3" name="Image 1" descr="preencoded.png"/>
          <p:cNvPicPr>
            <a:picLocks noChangeAspect="1"/>
          </p:cNvPicPr>
          <p:nvPr/>
        </p:nvPicPr>
        <p:blipFill>
          <a:blip r:embed="rId4"/>
          <a:stretch>
            <a:fillRect/>
          </a:stretch>
        </p:blipFill>
        <p:spPr>
          <a:xfrm>
            <a:off x="6343293" y="256580"/>
            <a:ext cx="1943695" cy="2053114"/>
          </a:xfrm>
          <a:prstGeom prst="rect">
            <a:avLst/>
          </a:prstGeom>
        </p:spPr>
      </p:pic>
      <p:sp>
        <p:nvSpPr>
          <p:cNvPr id="4" name="Text 0"/>
          <p:cNvSpPr/>
          <p:nvPr/>
        </p:nvSpPr>
        <p:spPr>
          <a:xfrm>
            <a:off x="718542" y="3130868"/>
            <a:ext cx="5132665" cy="641509"/>
          </a:xfrm>
          <a:prstGeom prst="rect">
            <a:avLst/>
          </a:prstGeom>
          <a:noFill/>
          <a:ln/>
        </p:spPr>
        <p:txBody>
          <a:bodyPr wrap="none" lIns="0" tIns="0" rIns="0" bIns="0" rtlCol="0" anchor="t"/>
          <a:lstStyle/>
          <a:p>
            <a:pPr marL="0" indent="0">
              <a:lnSpc>
                <a:spcPts val="5050"/>
              </a:lnSpc>
              <a:buNone/>
            </a:pPr>
            <a:r>
              <a:rPr lang="en-US" sz="4000" b="1" dirty="0">
                <a:solidFill>
                  <a:srgbClr val="333F70"/>
                </a:solidFill>
                <a:latin typeface="Unbounded" pitchFamily="34" charset="0"/>
                <a:ea typeface="Unbounded" pitchFamily="34" charset="-122"/>
                <a:cs typeface="Unbounded" pitchFamily="34" charset="-120"/>
              </a:rPr>
              <a:t>Abstract</a:t>
            </a:r>
            <a:endParaRPr lang="en-US" sz="4000" dirty="0"/>
          </a:p>
        </p:txBody>
      </p:sp>
      <p:sp>
        <p:nvSpPr>
          <p:cNvPr id="5" name="Shape 1"/>
          <p:cNvSpPr/>
          <p:nvPr/>
        </p:nvSpPr>
        <p:spPr>
          <a:xfrm>
            <a:off x="718542" y="4080272"/>
            <a:ext cx="6494026" cy="1526262"/>
          </a:xfrm>
          <a:prstGeom prst="roundRect">
            <a:avLst>
              <a:gd name="adj" fmla="val 5650"/>
            </a:avLst>
          </a:prstGeom>
          <a:solidFill>
            <a:srgbClr val="D6F5EE"/>
          </a:solidFill>
          <a:ln w="7620">
            <a:solidFill>
              <a:srgbClr val="BCDBD4"/>
            </a:solidFill>
            <a:prstDash val="solid"/>
          </a:ln>
        </p:spPr>
      </p:sp>
      <p:sp>
        <p:nvSpPr>
          <p:cNvPr id="6" name="Text 2"/>
          <p:cNvSpPr/>
          <p:nvPr/>
        </p:nvSpPr>
        <p:spPr>
          <a:xfrm>
            <a:off x="931426" y="4293156"/>
            <a:ext cx="2566273" cy="320635"/>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Goal</a:t>
            </a:r>
            <a:endParaRPr lang="en-US" sz="2000" dirty="0"/>
          </a:p>
        </p:txBody>
      </p:sp>
      <p:sp>
        <p:nvSpPr>
          <p:cNvPr id="7" name="Text 3"/>
          <p:cNvSpPr/>
          <p:nvPr/>
        </p:nvSpPr>
        <p:spPr>
          <a:xfrm>
            <a:off x="931426" y="4736902"/>
            <a:ext cx="6068258" cy="656749"/>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To develop efficient algorithms for finding valid arrangements of pairs while satisfying given constraints.</a:t>
            </a:r>
            <a:endParaRPr lang="en-US" sz="1600" dirty="0"/>
          </a:p>
        </p:txBody>
      </p:sp>
      <p:sp>
        <p:nvSpPr>
          <p:cNvPr id="8" name="Shape 4"/>
          <p:cNvSpPr/>
          <p:nvPr/>
        </p:nvSpPr>
        <p:spPr>
          <a:xfrm>
            <a:off x="7417832" y="4080272"/>
            <a:ext cx="6494026" cy="1526262"/>
          </a:xfrm>
          <a:prstGeom prst="roundRect">
            <a:avLst>
              <a:gd name="adj" fmla="val 5650"/>
            </a:avLst>
          </a:prstGeom>
          <a:solidFill>
            <a:srgbClr val="D6F5EE"/>
          </a:solidFill>
          <a:ln w="7620">
            <a:solidFill>
              <a:srgbClr val="BCDBD4"/>
            </a:solidFill>
            <a:prstDash val="solid"/>
          </a:ln>
        </p:spPr>
      </p:sp>
      <p:sp>
        <p:nvSpPr>
          <p:cNvPr id="9" name="Text 5"/>
          <p:cNvSpPr/>
          <p:nvPr/>
        </p:nvSpPr>
        <p:spPr>
          <a:xfrm>
            <a:off x="7630716" y="4293156"/>
            <a:ext cx="2566273" cy="320635"/>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Methodology</a:t>
            </a:r>
            <a:endParaRPr lang="en-US" sz="2000" dirty="0"/>
          </a:p>
        </p:txBody>
      </p:sp>
      <p:sp>
        <p:nvSpPr>
          <p:cNvPr id="10" name="Text 6"/>
          <p:cNvSpPr/>
          <p:nvPr/>
        </p:nvSpPr>
        <p:spPr>
          <a:xfrm>
            <a:off x="7630716" y="4736902"/>
            <a:ext cx="6068258" cy="656749"/>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We explore graph theory concepts and apply combinatorial techniques to analyze the problem's complexity.</a:t>
            </a:r>
            <a:endParaRPr lang="en-US" sz="1600" dirty="0"/>
          </a:p>
        </p:txBody>
      </p:sp>
      <p:sp>
        <p:nvSpPr>
          <p:cNvPr id="11" name="Shape 7"/>
          <p:cNvSpPr/>
          <p:nvPr/>
        </p:nvSpPr>
        <p:spPr>
          <a:xfrm>
            <a:off x="718542" y="5811798"/>
            <a:ext cx="6494026" cy="1854637"/>
          </a:xfrm>
          <a:prstGeom prst="roundRect">
            <a:avLst>
              <a:gd name="adj" fmla="val 4649"/>
            </a:avLst>
          </a:prstGeom>
          <a:solidFill>
            <a:srgbClr val="D6F5EE"/>
          </a:solidFill>
          <a:ln w="7620">
            <a:solidFill>
              <a:srgbClr val="BCDBD4"/>
            </a:solidFill>
            <a:prstDash val="solid"/>
          </a:ln>
        </p:spPr>
      </p:sp>
      <p:sp>
        <p:nvSpPr>
          <p:cNvPr id="12" name="Text 8"/>
          <p:cNvSpPr/>
          <p:nvPr/>
        </p:nvSpPr>
        <p:spPr>
          <a:xfrm>
            <a:off x="931426" y="6024682"/>
            <a:ext cx="2566273" cy="320635"/>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Results</a:t>
            </a:r>
            <a:endParaRPr lang="en-US" sz="2000" dirty="0"/>
          </a:p>
        </p:txBody>
      </p:sp>
      <p:sp>
        <p:nvSpPr>
          <p:cNvPr id="13" name="Text 9"/>
          <p:cNvSpPr/>
          <p:nvPr/>
        </p:nvSpPr>
        <p:spPr>
          <a:xfrm>
            <a:off x="931426" y="6468428"/>
            <a:ext cx="6068258" cy="985123"/>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We identify key properties of valid arrangements and demonstrate the effectiveness of our algorithms through practical examples.</a:t>
            </a:r>
            <a:endParaRPr lang="en-US" sz="1600" dirty="0"/>
          </a:p>
        </p:txBody>
      </p:sp>
      <p:sp>
        <p:nvSpPr>
          <p:cNvPr id="14" name="Shape 10"/>
          <p:cNvSpPr/>
          <p:nvPr/>
        </p:nvSpPr>
        <p:spPr>
          <a:xfrm>
            <a:off x="7417832" y="5811798"/>
            <a:ext cx="6494026" cy="1854637"/>
          </a:xfrm>
          <a:prstGeom prst="roundRect">
            <a:avLst>
              <a:gd name="adj" fmla="val 4649"/>
            </a:avLst>
          </a:prstGeom>
          <a:solidFill>
            <a:srgbClr val="D6F5EE"/>
          </a:solidFill>
          <a:ln w="7620">
            <a:solidFill>
              <a:srgbClr val="BCDBD4"/>
            </a:solidFill>
            <a:prstDash val="solid"/>
          </a:ln>
        </p:spPr>
      </p:sp>
      <p:sp>
        <p:nvSpPr>
          <p:cNvPr id="15" name="Text 11"/>
          <p:cNvSpPr/>
          <p:nvPr/>
        </p:nvSpPr>
        <p:spPr>
          <a:xfrm>
            <a:off x="7630716" y="6024682"/>
            <a:ext cx="2566273" cy="320635"/>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pitchFamily="34" charset="0"/>
                <a:ea typeface="Unbounded" pitchFamily="34" charset="-122"/>
                <a:cs typeface="Unbounded" pitchFamily="34" charset="-120"/>
              </a:rPr>
              <a:t>Contribution</a:t>
            </a:r>
            <a:endParaRPr lang="en-US" sz="2000" dirty="0"/>
          </a:p>
        </p:txBody>
      </p:sp>
      <p:sp>
        <p:nvSpPr>
          <p:cNvPr id="16" name="Text 12"/>
          <p:cNvSpPr/>
          <p:nvPr/>
        </p:nvSpPr>
        <p:spPr>
          <a:xfrm>
            <a:off x="7630716" y="6468428"/>
            <a:ext cx="6068258" cy="985123"/>
          </a:xfrm>
          <a:prstGeom prst="rect">
            <a:avLst/>
          </a:prstGeom>
          <a:noFill/>
          <a:ln/>
        </p:spPr>
        <p:txBody>
          <a:bodyPr wrap="square" lIns="0" tIns="0" rIns="0" bIns="0" rtlCol="0" anchor="t"/>
          <a:lstStyle/>
          <a:p>
            <a:pPr marL="0" indent="0">
              <a:lnSpc>
                <a:spcPts val="2550"/>
              </a:lnSpc>
              <a:buNone/>
            </a:pPr>
            <a:r>
              <a:rPr lang="en-US" sz="1600" dirty="0">
                <a:solidFill>
                  <a:srgbClr val="333F70"/>
                </a:solidFill>
                <a:latin typeface="Open Sans" pitchFamily="34" charset="0"/>
                <a:ea typeface="Open Sans" pitchFamily="34" charset="-122"/>
                <a:cs typeface="Open Sans" pitchFamily="34" charset="-120"/>
              </a:rPr>
              <a:t>Our work contributes to the understanding of pair arrangement problems and provides valuable insights for real-world applications.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5850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pitchFamily="34" charset="0"/>
                <a:ea typeface="Unbounded" pitchFamily="34" charset="-122"/>
                <a:cs typeface="Unbounded" pitchFamily="34" charset="-120"/>
              </a:rPr>
              <a:t>Introduction</a:t>
            </a:r>
            <a:endParaRPr lang="en-US" sz="4450" dirty="0"/>
          </a:p>
        </p:txBody>
      </p:sp>
      <p:sp>
        <p:nvSpPr>
          <p:cNvPr id="3" name="Text 1"/>
          <p:cNvSpPr/>
          <p:nvPr/>
        </p:nvSpPr>
        <p:spPr>
          <a:xfrm>
            <a:off x="793790" y="3634264"/>
            <a:ext cx="3177183"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Pair Arrangement</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The problem of arranging objects into pairs is a fundamental concept in computer science and mathematics.</a:t>
            </a:r>
            <a:endParaRPr lang="en-US" sz="1750" dirty="0"/>
          </a:p>
        </p:txBody>
      </p:sp>
      <p:sp>
        <p:nvSpPr>
          <p:cNvPr id="5" name="Text 3"/>
          <p:cNvSpPr/>
          <p:nvPr/>
        </p:nvSpPr>
        <p:spPr>
          <a:xfrm>
            <a:off x="5332928" y="3634264"/>
            <a:ext cx="3571042"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Valid Arrangements</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 valid arrangement satisfies specific criteria, such as compatibility between objects or a predefined order.</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Applications</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Applications range from scheduling tasks to allocating resources in networks, highlighting its practical relevance.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639604"/>
            <a:ext cx="78066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pitchFamily="34" charset="0"/>
                <a:ea typeface="Unbounded" pitchFamily="34" charset="-122"/>
                <a:cs typeface="Unbounded" pitchFamily="34" charset="-120"/>
              </a:rPr>
              <a:t>Architecture Diagram</a:t>
            </a:r>
            <a:endParaRPr lang="en-US" sz="4450" dirty="0"/>
          </a:p>
        </p:txBody>
      </p:sp>
      <p:pic>
        <p:nvPicPr>
          <p:cNvPr id="3" name="Image 0" descr="preencoded.png"/>
          <p:cNvPicPr>
            <a:picLocks noChangeAspect="1"/>
          </p:cNvPicPr>
          <p:nvPr/>
        </p:nvPicPr>
        <p:blipFill>
          <a:blip r:embed="rId3"/>
          <a:stretch>
            <a:fillRect/>
          </a:stretch>
        </p:blipFill>
        <p:spPr>
          <a:xfrm>
            <a:off x="793790" y="1802011"/>
            <a:ext cx="6351270" cy="3925372"/>
          </a:xfrm>
          <a:prstGeom prst="rect">
            <a:avLst/>
          </a:prstGeom>
        </p:spPr>
      </p:pic>
      <p:sp>
        <p:nvSpPr>
          <p:cNvPr id="4" name="Text 1"/>
          <p:cNvSpPr/>
          <p:nvPr/>
        </p:nvSpPr>
        <p:spPr>
          <a:xfrm>
            <a:off x="793790" y="6010870"/>
            <a:ext cx="3961328"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pitchFamily="34" charset="0"/>
                <a:ea typeface="Unbounded" pitchFamily="34" charset="-122"/>
                <a:cs typeface="Unbounded" pitchFamily="34" charset="-120"/>
              </a:rPr>
              <a:t>Graph Representation</a:t>
            </a:r>
            <a:endParaRPr lang="en-US" sz="2200" dirty="0"/>
          </a:p>
        </p:txBody>
      </p:sp>
      <p:sp>
        <p:nvSpPr>
          <p:cNvPr id="5" name="Text 2"/>
          <p:cNvSpPr/>
          <p:nvPr/>
        </p:nvSpPr>
        <p:spPr>
          <a:xfrm>
            <a:off x="793790" y="6501289"/>
            <a:ext cx="6351270"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The problem can be modeled as a graph, where nodes represent objects and edges represent potential pairs.</a:t>
            </a:r>
            <a:endParaRPr lang="en-US" sz="1750" dirty="0"/>
          </a:p>
        </p:txBody>
      </p:sp>
      <p:pic>
        <p:nvPicPr>
          <p:cNvPr id="6" name="Image 1" descr="preencoded.png"/>
          <p:cNvPicPr>
            <a:picLocks noChangeAspect="1"/>
          </p:cNvPicPr>
          <p:nvPr/>
        </p:nvPicPr>
        <p:blipFill>
          <a:blip r:embed="rId4"/>
          <a:stretch>
            <a:fillRect/>
          </a:stretch>
        </p:blipFill>
        <p:spPr>
          <a:xfrm>
            <a:off x="7485221" y="1802011"/>
            <a:ext cx="6351389" cy="3925372"/>
          </a:xfrm>
          <a:prstGeom prst="rect">
            <a:avLst/>
          </a:prstGeom>
        </p:spPr>
      </p:pic>
      <p:sp>
        <p:nvSpPr>
          <p:cNvPr id="7" name="Text 3"/>
          <p:cNvSpPr/>
          <p:nvPr/>
        </p:nvSpPr>
        <p:spPr>
          <a:xfrm>
            <a:off x="7485221" y="601087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pitchFamily="34" charset="0"/>
                <a:ea typeface="Unbounded" pitchFamily="34" charset="-122"/>
                <a:cs typeface="Unbounded" pitchFamily="34" charset="-120"/>
              </a:rPr>
              <a:t>Algorithm</a:t>
            </a:r>
            <a:endParaRPr lang="en-US" sz="2200" dirty="0"/>
          </a:p>
        </p:txBody>
      </p:sp>
      <p:sp>
        <p:nvSpPr>
          <p:cNvPr id="8" name="Text 4"/>
          <p:cNvSpPr/>
          <p:nvPr/>
        </p:nvSpPr>
        <p:spPr>
          <a:xfrm>
            <a:off x="7485221" y="6501289"/>
            <a:ext cx="6351389"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Algorithms like Depth-First Search (DFS) or Breadth-First Search (BFS) can be used to explore the graph and find valid arrangements.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2306955"/>
            <a:ext cx="4919305" cy="3615690"/>
          </a:xfrm>
          <a:prstGeom prst="rect">
            <a:avLst/>
          </a:prstGeom>
        </p:spPr>
      </p:pic>
      <p:sp>
        <p:nvSpPr>
          <p:cNvPr id="4" name="Text 0"/>
          <p:cNvSpPr/>
          <p:nvPr/>
        </p:nvSpPr>
        <p:spPr>
          <a:xfrm>
            <a:off x="6280190" y="228207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pitchFamily="34" charset="0"/>
                <a:ea typeface="Unbounded" pitchFamily="34" charset="-122"/>
                <a:cs typeface="Unbounded" pitchFamily="34" charset="-120"/>
              </a:rPr>
              <a:t>Sample Output</a:t>
            </a:r>
            <a:endParaRPr lang="en-US" sz="4450" dirty="0"/>
          </a:p>
        </p:txBody>
      </p:sp>
      <p:sp>
        <p:nvSpPr>
          <p:cNvPr id="5" name="Shape 1"/>
          <p:cNvSpPr/>
          <p:nvPr/>
        </p:nvSpPr>
        <p:spPr>
          <a:xfrm>
            <a:off x="6280190" y="3331012"/>
            <a:ext cx="7556421" cy="2616518"/>
          </a:xfrm>
          <a:prstGeom prst="roundRect">
            <a:avLst>
              <a:gd name="adj" fmla="val 3641"/>
            </a:avLst>
          </a:prstGeom>
          <a:noFill/>
          <a:ln w="7620">
            <a:solidFill>
              <a:srgbClr val="000000">
                <a:alpha val="8000"/>
              </a:srgbClr>
            </a:solidFill>
            <a:prstDash val="solid"/>
          </a:ln>
        </p:spPr>
      </p:sp>
      <p:sp>
        <p:nvSpPr>
          <p:cNvPr id="6" name="Shape 2"/>
          <p:cNvSpPr/>
          <p:nvPr/>
        </p:nvSpPr>
        <p:spPr>
          <a:xfrm>
            <a:off x="6287810" y="3338632"/>
            <a:ext cx="7541181" cy="650319"/>
          </a:xfrm>
          <a:prstGeom prst="rect">
            <a:avLst/>
          </a:prstGeom>
          <a:solidFill>
            <a:srgbClr val="FFFFFF">
              <a:alpha val="4000"/>
            </a:srgbClr>
          </a:solidFill>
          <a:ln/>
        </p:spPr>
      </p:sp>
      <p:sp>
        <p:nvSpPr>
          <p:cNvPr id="7" name="Text 3"/>
          <p:cNvSpPr/>
          <p:nvPr/>
        </p:nvSpPr>
        <p:spPr>
          <a:xfrm>
            <a:off x="6514624" y="3482340"/>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Object 1</a:t>
            </a:r>
            <a:endParaRPr lang="en-US" sz="1750" dirty="0"/>
          </a:p>
        </p:txBody>
      </p:sp>
      <p:sp>
        <p:nvSpPr>
          <p:cNvPr id="8" name="Text 4"/>
          <p:cNvSpPr/>
          <p:nvPr/>
        </p:nvSpPr>
        <p:spPr>
          <a:xfrm>
            <a:off x="10289024" y="3482340"/>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Object 2</a:t>
            </a:r>
            <a:endParaRPr lang="en-US" sz="1750" dirty="0"/>
          </a:p>
        </p:txBody>
      </p:sp>
      <p:sp>
        <p:nvSpPr>
          <p:cNvPr id="9" name="Shape 5"/>
          <p:cNvSpPr/>
          <p:nvPr/>
        </p:nvSpPr>
        <p:spPr>
          <a:xfrm>
            <a:off x="6287810" y="3988951"/>
            <a:ext cx="7541181" cy="650319"/>
          </a:xfrm>
          <a:prstGeom prst="rect">
            <a:avLst/>
          </a:prstGeom>
          <a:solidFill>
            <a:srgbClr val="000000">
              <a:alpha val="4000"/>
            </a:srgbClr>
          </a:solidFill>
          <a:ln/>
        </p:spPr>
      </p:sp>
      <p:sp>
        <p:nvSpPr>
          <p:cNvPr id="10" name="Text 6"/>
          <p:cNvSpPr/>
          <p:nvPr/>
        </p:nvSpPr>
        <p:spPr>
          <a:xfrm>
            <a:off x="6514624" y="413265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a:t>
            </a:r>
            <a:endParaRPr lang="en-US" sz="1750" dirty="0"/>
          </a:p>
        </p:txBody>
      </p:sp>
      <p:sp>
        <p:nvSpPr>
          <p:cNvPr id="11" name="Text 7"/>
          <p:cNvSpPr/>
          <p:nvPr/>
        </p:nvSpPr>
        <p:spPr>
          <a:xfrm>
            <a:off x="10289024" y="413265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B</a:t>
            </a:r>
            <a:endParaRPr lang="en-US" sz="1750" dirty="0"/>
          </a:p>
        </p:txBody>
      </p:sp>
      <p:sp>
        <p:nvSpPr>
          <p:cNvPr id="12" name="Shape 8"/>
          <p:cNvSpPr/>
          <p:nvPr/>
        </p:nvSpPr>
        <p:spPr>
          <a:xfrm>
            <a:off x="6287810" y="4639270"/>
            <a:ext cx="7541181" cy="650319"/>
          </a:xfrm>
          <a:prstGeom prst="rect">
            <a:avLst/>
          </a:prstGeom>
          <a:solidFill>
            <a:srgbClr val="FFFFFF">
              <a:alpha val="4000"/>
            </a:srgbClr>
          </a:solidFill>
          <a:ln/>
        </p:spPr>
      </p:sp>
      <p:sp>
        <p:nvSpPr>
          <p:cNvPr id="13" name="Text 9"/>
          <p:cNvSpPr/>
          <p:nvPr/>
        </p:nvSpPr>
        <p:spPr>
          <a:xfrm>
            <a:off x="6514624" y="478297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C</a:t>
            </a:r>
            <a:endParaRPr lang="en-US" sz="1750" dirty="0"/>
          </a:p>
        </p:txBody>
      </p:sp>
      <p:sp>
        <p:nvSpPr>
          <p:cNvPr id="14" name="Text 10"/>
          <p:cNvSpPr/>
          <p:nvPr/>
        </p:nvSpPr>
        <p:spPr>
          <a:xfrm>
            <a:off x="10289024" y="478297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D</a:t>
            </a:r>
            <a:endParaRPr lang="en-US" sz="1750" dirty="0"/>
          </a:p>
        </p:txBody>
      </p:sp>
      <p:sp>
        <p:nvSpPr>
          <p:cNvPr id="15" name="Shape 11"/>
          <p:cNvSpPr/>
          <p:nvPr/>
        </p:nvSpPr>
        <p:spPr>
          <a:xfrm>
            <a:off x="6287810" y="5289590"/>
            <a:ext cx="7541181" cy="650319"/>
          </a:xfrm>
          <a:prstGeom prst="rect">
            <a:avLst/>
          </a:prstGeom>
          <a:solidFill>
            <a:srgbClr val="000000">
              <a:alpha val="4000"/>
            </a:srgbClr>
          </a:solidFill>
          <a:ln/>
        </p:spPr>
      </p:sp>
      <p:sp>
        <p:nvSpPr>
          <p:cNvPr id="16" name="Text 12"/>
          <p:cNvSpPr/>
          <p:nvPr/>
        </p:nvSpPr>
        <p:spPr>
          <a:xfrm>
            <a:off x="6514624" y="543329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E</a:t>
            </a:r>
            <a:endParaRPr lang="en-US" sz="1750" dirty="0"/>
          </a:p>
        </p:txBody>
      </p:sp>
      <p:sp>
        <p:nvSpPr>
          <p:cNvPr id="17" name="Text 13"/>
          <p:cNvSpPr/>
          <p:nvPr/>
        </p:nvSpPr>
        <p:spPr>
          <a:xfrm>
            <a:off x="10289024" y="543329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F</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1987153"/>
            <a:ext cx="4919305" cy="4255294"/>
          </a:xfrm>
          <a:prstGeom prst="rect">
            <a:avLst/>
          </a:prstGeom>
        </p:spPr>
      </p:pic>
      <p:sp>
        <p:nvSpPr>
          <p:cNvPr id="4" name="Text 0"/>
          <p:cNvSpPr/>
          <p:nvPr/>
        </p:nvSpPr>
        <p:spPr>
          <a:xfrm>
            <a:off x="6280190" y="759381"/>
            <a:ext cx="7260788"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pitchFamily="34" charset="0"/>
                <a:ea typeface="Unbounded" pitchFamily="34" charset="-122"/>
                <a:cs typeface="Unbounded" pitchFamily="34" charset="-120"/>
              </a:rPr>
              <a:t>Complexity Analysis</a:t>
            </a:r>
            <a:endParaRPr lang="en-US" sz="4450" dirty="0"/>
          </a:p>
        </p:txBody>
      </p:sp>
      <p:pic>
        <p:nvPicPr>
          <p:cNvPr id="5" name="Image 2" descr="preencoded.png"/>
          <p:cNvPicPr>
            <a:picLocks noChangeAspect="1"/>
          </p:cNvPicPr>
          <p:nvPr/>
        </p:nvPicPr>
        <p:blipFill>
          <a:blip r:embed="rId5"/>
          <a:stretch>
            <a:fillRect/>
          </a:stretch>
        </p:blipFill>
        <p:spPr>
          <a:xfrm>
            <a:off x="6280190" y="1808321"/>
            <a:ext cx="1134070" cy="1814513"/>
          </a:xfrm>
          <a:prstGeom prst="rect">
            <a:avLst/>
          </a:prstGeom>
        </p:spPr>
      </p:pic>
      <p:sp>
        <p:nvSpPr>
          <p:cNvPr id="6" name="Text 1"/>
          <p:cNvSpPr/>
          <p:nvPr/>
        </p:nvSpPr>
        <p:spPr>
          <a:xfrm>
            <a:off x="7754422" y="2035135"/>
            <a:ext cx="2975729"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pitchFamily="34" charset="0"/>
                <a:ea typeface="Unbounded" pitchFamily="34" charset="-122"/>
                <a:cs typeface="Unbounded" pitchFamily="34" charset="-120"/>
              </a:rPr>
              <a:t>Time Complexity</a:t>
            </a:r>
            <a:endParaRPr lang="en-US" sz="2200" dirty="0"/>
          </a:p>
        </p:txBody>
      </p:sp>
      <p:sp>
        <p:nvSpPr>
          <p:cNvPr id="7" name="Text 2"/>
          <p:cNvSpPr/>
          <p:nvPr/>
        </p:nvSpPr>
        <p:spPr>
          <a:xfrm>
            <a:off x="7754422" y="2525554"/>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The time complexity of finding valid arrangements depends on the algorithm used and the size of the input.</a:t>
            </a:r>
            <a:endParaRPr lang="en-US" sz="1750" dirty="0"/>
          </a:p>
        </p:txBody>
      </p:sp>
      <p:pic>
        <p:nvPicPr>
          <p:cNvPr id="8" name="Image 3" descr="preencoded.png"/>
          <p:cNvPicPr>
            <a:picLocks noChangeAspect="1"/>
          </p:cNvPicPr>
          <p:nvPr/>
        </p:nvPicPr>
        <p:blipFill>
          <a:blip r:embed="rId6"/>
          <a:stretch>
            <a:fillRect/>
          </a:stretch>
        </p:blipFill>
        <p:spPr>
          <a:xfrm>
            <a:off x="6280190" y="3622834"/>
            <a:ext cx="1134070" cy="2032754"/>
          </a:xfrm>
          <a:prstGeom prst="rect">
            <a:avLst/>
          </a:prstGeom>
        </p:spPr>
      </p:pic>
      <p:sp>
        <p:nvSpPr>
          <p:cNvPr id="9" name="Text 3"/>
          <p:cNvSpPr/>
          <p:nvPr/>
        </p:nvSpPr>
        <p:spPr>
          <a:xfrm>
            <a:off x="7754422" y="3849648"/>
            <a:ext cx="3229094"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pitchFamily="34" charset="0"/>
                <a:ea typeface="Unbounded" pitchFamily="34" charset="-122"/>
                <a:cs typeface="Unbounded" pitchFamily="34" charset="-120"/>
              </a:rPr>
              <a:t>Space Complexity</a:t>
            </a:r>
            <a:endParaRPr lang="en-US" sz="2200" dirty="0"/>
          </a:p>
        </p:txBody>
      </p:sp>
      <p:sp>
        <p:nvSpPr>
          <p:cNvPr id="10" name="Text 4"/>
          <p:cNvSpPr/>
          <p:nvPr/>
        </p:nvSpPr>
        <p:spPr>
          <a:xfrm>
            <a:off x="7754422" y="4340066"/>
            <a:ext cx="6082189"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The space complexity is determined by the amount of memory required to store the graph and intermediate results.</a:t>
            </a:r>
            <a:endParaRPr lang="en-US" sz="1750" dirty="0"/>
          </a:p>
        </p:txBody>
      </p:sp>
      <p:pic>
        <p:nvPicPr>
          <p:cNvPr id="11" name="Image 4" descr="preencoded.png"/>
          <p:cNvPicPr>
            <a:picLocks noChangeAspect="1"/>
          </p:cNvPicPr>
          <p:nvPr/>
        </p:nvPicPr>
        <p:blipFill>
          <a:blip r:embed="rId7"/>
          <a:stretch>
            <a:fillRect/>
          </a:stretch>
        </p:blipFill>
        <p:spPr>
          <a:xfrm>
            <a:off x="6280190" y="5655588"/>
            <a:ext cx="1134070" cy="1814513"/>
          </a:xfrm>
          <a:prstGeom prst="rect">
            <a:avLst/>
          </a:prstGeom>
        </p:spPr>
      </p:pic>
      <p:sp>
        <p:nvSpPr>
          <p:cNvPr id="12" name="Text 5"/>
          <p:cNvSpPr/>
          <p:nvPr/>
        </p:nvSpPr>
        <p:spPr>
          <a:xfrm>
            <a:off x="7754422" y="5882402"/>
            <a:ext cx="4410908"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pitchFamily="34" charset="0"/>
                <a:ea typeface="Unbounded" pitchFamily="34" charset="-122"/>
                <a:cs typeface="Unbounded" pitchFamily="34" charset="-120"/>
              </a:rPr>
              <a:t>Optimization Techniques</a:t>
            </a:r>
            <a:endParaRPr lang="en-US" sz="2200" dirty="0"/>
          </a:p>
        </p:txBody>
      </p:sp>
      <p:sp>
        <p:nvSpPr>
          <p:cNvPr id="13" name="Text 6"/>
          <p:cNvSpPr/>
          <p:nvPr/>
        </p:nvSpPr>
        <p:spPr>
          <a:xfrm>
            <a:off x="7754422" y="6372820"/>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Techniques like heuristics and pruning can be used to improve the efficiency of algorithms.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794754"/>
            <a:ext cx="4919186" cy="2639973"/>
          </a:xfrm>
          <a:prstGeom prst="rect">
            <a:avLst/>
          </a:prstGeom>
        </p:spPr>
      </p:pic>
      <p:sp>
        <p:nvSpPr>
          <p:cNvPr id="4" name="Text 0"/>
          <p:cNvSpPr/>
          <p:nvPr/>
        </p:nvSpPr>
        <p:spPr>
          <a:xfrm>
            <a:off x="793790" y="74390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pitchFamily="34" charset="0"/>
                <a:ea typeface="Unbounded" pitchFamily="34" charset="-122"/>
                <a:cs typeface="Unbounded" pitchFamily="34" charset="-120"/>
              </a:rPr>
              <a:t>Future Scope</a:t>
            </a:r>
            <a:endParaRPr lang="en-US" sz="4450" dirty="0"/>
          </a:p>
        </p:txBody>
      </p:sp>
      <p:sp>
        <p:nvSpPr>
          <p:cNvPr id="5" name="Shape 1"/>
          <p:cNvSpPr/>
          <p:nvPr/>
        </p:nvSpPr>
        <p:spPr>
          <a:xfrm>
            <a:off x="793790" y="2047994"/>
            <a:ext cx="510302" cy="510302"/>
          </a:xfrm>
          <a:prstGeom prst="roundRect">
            <a:avLst>
              <a:gd name="adj" fmla="val 18669"/>
            </a:avLst>
          </a:prstGeom>
          <a:solidFill>
            <a:srgbClr val="D6F5EE"/>
          </a:solidFill>
          <a:ln w="7620">
            <a:solidFill>
              <a:srgbClr val="BCDBD4"/>
            </a:solidFill>
            <a:prstDash val="solid"/>
          </a:ln>
        </p:spPr>
      </p:sp>
      <p:sp>
        <p:nvSpPr>
          <p:cNvPr id="6" name="Text 2"/>
          <p:cNvSpPr/>
          <p:nvPr/>
        </p:nvSpPr>
        <p:spPr>
          <a:xfrm>
            <a:off x="960477" y="2133005"/>
            <a:ext cx="176927"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pitchFamily="34" charset="0"/>
                <a:ea typeface="Unbounded" pitchFamily="34" charset="-122"/>
                <a:cs typeface="Unbounded" pitchFamily="34" charset="-120"/>
              </a:rPr>
              <a:t>1</a:t>
            </a:r>
            <a:endParaRPr lang="en-US" sz="2650" dirty="0"/>
          </a:p>
        </p:txBody>
      </p:sp>
      <p:sp>
        <p:nvSpPr>
          <p:cNvPr id="7" name="Text 3"/>
          <p:cNvSpPr/>
          <p:nvPr/>
        </p:nvSpPr>
        <p:spPr>
          <a:xfrm>
            <a:off x="1530906" y="2047994"/>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Dynamic Constraints</a:t>
            </a:r>
            <a:endParaRPr lang="en-US" sz="2200" dirty="0"/>
          </a:p>
        </p:txBody>
      </p:sp>
      <p:sp>
        <p:nvSpPr>
          <p:cNvPr id="8" name="Text 4"/>
          <p:cNvSpPr/>
          <p:nvPr/>
        </p:nvSpPr>
        <p:spPr>
          <a:xfrm>
            <a:off x="1530906" y="2892743"/>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Exploring scenarios where constraints can change over time and the need for adaptive algorithms.</a:t>
            </a:r>
            <a:endParaRPr lang="en-US" sz="1750" dirty="0"/>
          </a:p>
        </p:txBody>
      </p:sp>
      <p:sp>
        <p:nvSpPr>
          <p:cNvPr id="9" name="Shape 5"/>
          <p:cNvSpPr/>
          <p:nvPr/>
        </p:nvSpPr>
        <p:spPr>
          <a:xfrm>
            <a:off x="4685467" y="2047994"/>
            <a:ext cx="510302" cy="510302"/>
          </a:xfrm>
          <a:prstGeom prst="roundRect">
            <a:avLst>
              <a:gd name="adj" fmla="val 18669"/>
            </a:avLst>
          </a:prstGeom>
          <a:solidFill>
            <a:srgbClr val="D6F5EE"/>
          </a:solidFill>
          <a:ln w="7620">
            <a:solidFill>
              <a:srgbClr val="BCDBD4"/>
            </a:solidFill>
            <a:prstDash val="solid"/>
          </a:ln>
        </p:spPr>
      </p:sp>
      <p:sp>
        <p:nvSpPr>
          <p:cNvPr id="10" name="Text 6"/>
          <p:cNvSpPr/>
          <p:nvPr/>
        </p:nvSpPr>
        <p:spPr>
          <a:xfrm>
            <a:off x="4798576" y="2133005"/>
            <a:ext cx="284083"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pitchFamily="34" charset="0"/>
                <a:ea typeface="Unbounded" pitchFamily="34" charset="-122"/>
                <a:cs typeface="Unbounded" pitchFamily="34" charset="-120"/>
              </a:rPr>
              <a:t>2</a:t>
            </a:r>
            <a:endParaRPr lang="en-US" sz="2650" dirty="0"/>
          </a:p>
        </p:txBody>
      </p:sp>
      <p:sp>
        <p:nvSpPr>
          <p:cNvPr id="11" name="Text 7"/>
          <p:cNvSpPr/>
          <p:nvPr/>
        </p:nvSpPr>
        <p:spPr>
          <a:xfrm>
            <a:off x="5422583" y="2047994"/>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Large-Scale Arrangements</a:t>
            </a:r>
            <a:endParaRPr lang="en-US" sz="2200" dirty="0"/>
          </a:p>
        </p:txBody>
      </p:sp>
      <p:sp>
        <p:nvSpPr>
          <p:cNvPr id="12" name="Text 8"/>
          <p:cNvSpPr/>
          <p:nvPr/>
        </p:nvSpPr>
        <p:spPr>
          <a:xfrm>
            <a:off x="5422583" y="2892743"/>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Developing scalable algorithms to handle large numbers of objects and complex constraints.</a:t>
            </a:r>
            <a:endParaRPr lang="en-US" sz="1750" dirty="0"/>
          </a:p>
        </p:txBody>
      </p:sp>
      <p:sp>
        <p:nvSpPr>
          <p:cNvPr id="13" name="Shape 9"/>
          <p:cNvSpPr/>
          <p:nvPr/>
        </p:nvSpPr>
        <p:spPr>
          <a:xfrm>
            <a:off x="793790" y="4826318"/>
            <a:ext cx="510302" cy="510302"/>
          </a:xfrm>
          <a:prstGeom prst="roundRect">
            <a:avLst>
              <a:gd name="adj" fmla="val 18669"/>
            </a:avLst>
          </a:prstGeom>
          <a:solidFill>
            <a:srgbClr val="D6F5EE"/>
          </a:solidFill>
          <a:ln w="7620">
            <a:solidFill>
              <a:srgbClr val="BCDBD4"/>
            </a:solidFill>
            <a:prstDash val="solid"/>
          </a:ln>
        </p:spPr>
      </p:sp>
      <p:sp>
        <p:nvSpPr>
          <p:cNvPr id="14" name="Text 10"/>
          <p:cNvSpPr/>
          <p:nvPr/>
        </p:nvSpPr>
        <p:spPr>
          <a:xfrm>
            <a:off x="906185" y="4911328"/>
            <a:ext cx="285512"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pitchFamily="34" charset="0"/>
                <a:ea typeface="Unbounded" pitchFamily="34" charset="-122"/>
                <a:cs typeface="Unbounded" pitchFamily="34" charset="-120"/>
              </a:rPr>
              <a:t>3</a:t>
            </a:r>
            <a:endParaRPr lang="en-US" sz="2650" dirty="0"/>
          </a:p>
        </p:txBody>
      </p:sp>
      <p:sp>
        <p:nvSpPr>
          <p:cNvPr id="15" name="Text 11"/>
          <p:cNvSpPr/>
          <p:nvPr/>
        </p:nvSpPr>
        <p:spPr>
          <a:xfrm>
            <a:off x="1530906" y="4826318"/>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Parallel Computing</a:t>
            </a:r>
            <a:endParaRPr lang="en-US" sz="2200" dirty="0"/>
          </a:p>
        </p:txBody>
      </p:sp>
      <p:sp>
        <p:nvSpPr>
          <p:cNvPr id="16" name="Text 12"/>
          <p:cNvSpPr/>
          <p:nvPr/>
        </p:nvSpPr>
        <p:spPr>
          <a:xfrm>
            <a:off x="1530906" y="5671066"/>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Investigating the use of parallel computing techniques to speed up the process of finding valid arrangements.</a:t>
            </a:r>
            <a:endParaRPr lang="en-US" sz="1750" dirty="0"/>
          </a:p>
        </p:txBody>
      </p:sp>
      <p:sp>
        <p:nvSpPr>
          <p:cNvPr id="17" name="Shape 13"/>
          <p:cNvSpPr/>
          <p:nvPr/>
        </p:nvSpPr>
        <p:spPr>
          <a:xfrm>
            <a:off x="4685467" y="4826318"/>
            <a:ext cx="510302" cy="510302"/>
          </a:xfrm>
          <a:prstGeom prst="roundRect">
            <a:avLst>
              <a:gd name="adj" fmla="val 18669"/>
            </a:avLst>
          </a:prstGeom>
          <a:solidFill>
            <a:srgbClr val="D6F5EE"/>
          </a:solidFill>
          <a:ln w="7620">
            <a:solidFill>
              <a:srgbClr val="BCDBD4"/>
            </a:solidFill>
            <a:prstDash val="solid"/>
          </a:ln>
        </p:spPr>
      </p:sp>
      <p:sp>
        <p:nvSpPr>
          <p:cNvPr id="18" name="Text 14"/>
          <p:cNvSpPr/>
          <p:nvPr/>
        </p:nvSpPr>
        <p:spPr>
          <a:xfrm>
            <a:off x="4794171" y="4911328"/>
            <a:ext cx="292894"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pitchFamily="34" charset="0"/>
                <a:ea typeface="Unbounded" pitchFamily="34" charset="-122"/>
                <a:cs typeface="Unbounded" pitchFamily="34" charset="-120"/>
              </a:rPr>
              <a:t>4</a:t>
            </a:r>
            <a:endParaRPr lang="en-US" sz="2650" dirty="0"/>
          </a:p>
        </p:txBody>
      </p:sp>
      <p:sp>
        <p:nvSpPr>
          <p:cNvPr id="19" name="Text 15"/>
          <p:cNvSpPr/>
          <p:nvPr/>
        </p:nvSpPr>
        <p:spPr>
          <a:xfrm>
            <a:off x="5422583" y="4826318"/>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pitchFamily="34" charset="0"/>
                <a:ea typeface="Unbounded" pitchFamily="34" charset="-122"/>
                <a:cs typeface="Unbounded" pitchFamily="34" charset="-120"/>
              </a:rPr>
              <a:t>Machine Learning</a:t>
            </a:r>
            <a:endParaRPr lang="en-US" sz="2200" dirty="0"/>
          </a:p>
        </p:txBody>
      </p:sp>
      <p:sp>
        <p:nvSpPr>
          <p:cNvPr id="20" name="Text 16"/>
          <p:cNvSpPr/>
          <p:nvPr/>
        </p:nvSpPr>
        <p:spPr>
          <a:xfrm>
            <a:off x="5422583" y="5671066"/>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Exploring the use of machine learning to identify patterns in valid arrangements and predict optimal configurations.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732</Words>
  <Application>Microsoft Office PowerPoint</Application>
  <PresentationFormat>Custom</PresentationFormat>
  <Paragraphs>130</Paragraphs>
  <Slides>13</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Open Sans</vt:lpstr>
      <vt:lpstr>Times New Roman</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chandana palagiri</dc:creator>
  <cp:lastModifiedBy>chandana palagiri</cp:lastModifiedBy>
  <cp:revision>2</cp:revision>
  <dcterms:modified xsi:type="dcterms:W3CDTF">2024-09-11T04:02:51Z</dcterms:modified>
</cp:coreProperties>
</file>